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90" r:id="rId3"/>
    <p:sldId id="291" r:id="rId4"/>
    <p:sldId id="292" r:id="rId5"/>
    <p:sldId id="294" r:id="rId6"/>
    <p:sldId id="295" r:id="rId7"/>
    <p:sldId id="258" r:id="rId8"/>
    <p:sldId id="286" r:id="rId9"/>
    <p:sldId id="259" r:id="rId10"/>
    <p:sldId id="287" r:id="rId11"/>
    <p:sldId id="260" r:id="rId12"/>
    <p:sldId id="288" r:id="rId13"/>
    <p:sldId id="264" r:id="rId14"/>
    <p:sldId id="265" r:id="rId15"/>
    <p:sldId id="261" r:id="rId16"/>
    <p:sldId id="280" r:id="rId17"/>
    <p:sldId id="262" r:id="rId18"/>
    <p:sldId id="266" r:id="rId19"/>
    <p:sldId id="267" r:id="rId20"/>
    <p:sldId id="268" r:id="rId21"/>
    <p:sldId id="269" r:id="rId22"/>
    <p:sldId id="279" r:id="rId23"/>
    <p:sldId id="270" r:id="rId24"/>
    <p:sldId id="281" r:id="rId25"/>
    <p:sldId id="271" r:id="rId26"/>
    <p:sldId id="272" r:id="rId27"/>
    <p:sldId id="275" r:id="rId28"/>
    <p:sldId id="276" r:id="rId29"/>
    <p:sldId id="277" r:id="rId30"/>
    <p:sldId id="278" r:id="rId31"/>
    <p:sldId id="282" r:id="rId32"/>
    <p:sldId id="283" r:id="rId33"/>
    <p:sldId id="289" r:id="rId34"/>
    <p:sldId id="285" r:id="rId35"/>
    <p:sldId id="284"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576" autoAdjust="0"/>
  </p:normalViewPr>
  <p:slideViewPr>
    <p:cSldViewPr>
      <p:cViewPr varScale="1">
        <p:scale>
          <a:sx n="70" d="100"/>
          <a:sy n="70" d="100"/>
        </p:scale>
        <p:origin x="-1374" y="-90"/>
      </p:cViewPr>
      <p:guideLst>
        <p:guide orient="horz" pos="2160"/>
        <p:guide pos="2880"/>
      </p:guideLst>
    </p:cSldViewPr>
  </p:slideViewPr>
  <p:outlineViewPr>
    <p:cViewPr>
      <p:scale>
        <a:sx n="33" d="100"/>
        <a:sy n="33" d="100"/>
      </p:scale>
      <p:origin x="0" y="15078"/>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ED76C3C4-A980-4BD9-B9DA-9573902D0D66}" type="datetimeFigureOut">
              <a:rPr lang="en-US" smtClean="0"/>
              <a:pPr/>
              <a:t>11/18/2020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EA54F1F4-5D06-4487-88B1-F99D83EED74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D76C3C4-A980-4BD9-B9DA-9573902D0D66}" type="datetimeFigureOut">
              <a:rPr lang="en-US" smtClean="0"/>
              <a:pPr/>
              <a:t>11/18/2020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54F1F4-5D06-4487-88B1-F99D83EED740}" type="slidenum">
              <a:rPr lang="en-US" smtClean="0"/>
              <a:pPr/>
              <a:t>‹#›</a:t>
            </a:fld>
            <a:endParaRPr lang="en-US"/>
          </a:p>
        </p:txBody>
      </p:sp>
    </p:spTree>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D76C3C4-A980-4BD9-B9DA-9573902D0D66}" type="datetimeFigureOut">
              <a:rPr lang="en-US" smtClean="0"/>
              <a:pPr/>
              <a:t>11/18/2020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54F1F4-5D06-4487-88B1-F99D83EED740}" type="slidenum">
              <a:rPr lang="en-US" smtClean="0"/>
              <a:pPr/>
              <a:t>‹#›</a:t>
            </a:fld>
            <a:endParaRPr lang="en-US"/>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D76C3C4-A980-4BD9-B9DA-9573902D0D66}" type="datetimeFigureOut">
              <a:rPr lang="en-US" smtClean="0"/>
              <a:pPr/>
              <a:t>11/18/2020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54F1F4-5D06-4487-88B1-F99D83EED740}" type="slidenum">
              <a:rPr lang="en-US" smtClean="0"/>
              <a:pPr/>
              <a:t>‹#›</a:t>
            </a:fld>
            <a:endParaRPr lang="en-US"/>
          </a:p>
        </p:txBody>
      </p:sp>
    </p:spTree>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D76C3C4-A980-4BD9-B9DA-9573902D0D66}" type="datetimeFigureOut">
              <a:rPr lang="en-US" smtClean="0"/>
              <a:pPr/>
              <a:t>11/18/2020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54F1F4-5D06-4487-88B1-F99D83EED74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D76C3C4-A980-4BD9-B9DA-9573902D0D66}" type="datetimeFigureOut">
              <a:rPr lang="en-US" smtClean="0"/>
              <a:pPr/>
              <a:t>11/18/2020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54F1F4-5D06-4487-88B1-F99D83EED740}" type="slidenum">
              <a:rPr lang="en-US" smtClean="0"/>
              <a:pPr/>
              <a:t>‹#›</a:t>
            </a:fld>
            <a:endParaRPr lang="en-US"/>
          </a:p>
        </p:txBody>
      </p:sp>
    </p:spTree>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D76C3C4-A980-4BD9-B9DA-9573902D0D66}" type="datetimeFigureOut">
              <a:rPr lang="en-US" smtClean="0"/>
              <a:pPr/>
              <a:t>11/18/2020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A54F1F4-5D06-4487-88B1-F99D83EED740}" type="slidenum">
              <a:rPr lang="en-US" smtClean="0"/>
              <a:pPr/>
              <a:t>‹#›</a:t>
            </a:fld>
            <a:endParaRPr lang="en-US"/>
          </a:p>
        </p:txBody>
      </p:sp>
    </p:spTree>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D76C3C4-A980-4BD9-B9DA-9573902D0D66}" type="datetimeFigureOut">
              <a:rPr lang="en-US" smtClean="0"/>
              <a:pPr/>
              <a:t>11/18/2020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A54F1F4-5D06-4487-88B1-F99D83EED740}" type="slidenum">
              <a:rPr lang="en-US" smtClean="0"/>
              <a:pPr/>
              <a:t>‹#›</a:t>
            </a:fld>
            <a:endParaRPr lang="en-US"/>
          </a:p>
        </p:txBody>
      </p:sp>
    </p:spTree>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76C3C4-A980-4BD9-B9DA-9573902D0D66}" type="datetimeFigureOut">
              <a:rPr lang="en-US" smtClean="0"/>
              <a:pPr/>
              <a:t>11/18/2020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A54F1F4-5D06-4487-88B1-F99D83EED740}" type="slidenum">
              <a:rPr lang="en-US" smtClean="0"/>
              <a:pPr/>
              <a:t>‹#›</a:t>
            </a:fld>
            <a:endParaRPr lang="en-US"/>
          </a:p>
        </p:txBody>
      </p:sp>
    </p:spTree>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D76C3C4-A980-4BD9-B9DA-9573902D0D66}" type="datetimeFigureOut">
              <a:rPr lang="en-US" smtClean="0"/>
              <a:pPr/>
              <a:t>11/18/2020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54F1F4-5D06-4487-88B1-F99D83EED740}" type="slidenum">
              <a:rPr lang="en-US" smtClean="0"/>
              <a:pPr/>
              <a:t>‹#›</a:t>
            </a:fld>
            <a:endParaRPr lang="en-US"/>
          </a:p>
        </p:txBody>
      </p:sp>
    </p:spTree>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D76C3C4-A980-4BD9-B9DA-9573902D0D66}" type="datetimeFigureOut">
              <a:rPr lang="en-US" smtClean="0"/>
              <a:pPr/>
              <a:t>11/18/2020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EA54F1F4-5D06-4487-88B1-F99D83EED740}"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D76C3C4-A980-4BD9-B9DA-9573902D0D66}" type="datetimeFigureOut">
              <a:rPr lang="en-US" smtClean="0"/>
              <a:pPr/>
              <a:t>11/18/2020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A54F1F4-5D06-4487-88B1-F99D83EED740}"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spd="slow"/>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dirty="0" smtClean="0"/>
              <a:t>The Review of Literature </a:t>
            </a:r>
            <a:endParaRPr lang="en-US" dirty="0"/>
          </a:p>
        </p:txBody>
      </p:sp>
    </p:spTree>
  </p:cSld>
  <p:clrMapOvr>
    <a:masterClrMapping/>
  </p:clrMapOvr>
  <p:transition spd="slow">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ctr">
              <a:buFontTx/>
              <a:buNone/>
            </a:pPr>
            <a:r>
              <a:rPr lang="en-US" sz="3600" b="1" dirty="0" smtClean="0">
                <a:solidFill>
                  <a:srgbClr val="FF0000"/>
                </a:solidFill>
                <a:latin typeface="Times New Roman" pitchFamily="18" charset="0"/>
                <a:ea typeface="ＭＳ Ｐゴシック" pitchFamily="34" charset="-128"/>
                <a:cs typeface="Times New Roman" pitchFamily="18" charset="0"/>
              </a:rPr>
              <a:t>NO </a:t>
            </a:r>
          </a:p>
          <a:p>
            <a:pPr algn="ctr">
              <a:buFontTx/>
              <a:buNone/>
            </a:pPr>
            <a:r>
              <a:rPr lang="en-US" sz="3600" b="1" dirty="0" smtClean="0">
                <a:solidFill>
                  <a:srgbClr val="FF0000"/>
                </a:solidFill>
                <a:latin typeface="Times New Roman" pitchFamily="18" charset="0"/>
                <a:ea typeface="ＭＳ Ｐゴシック" pitchFamily="34" charset="-128"/>
                <a:cs typeface="Times New Roman" pitchFamily="18" charset="0"/>
              </a:rPr>
              <a:t>This is not plagiarism.</a:t>
            </a:r>
          </a:p>
          <a:p>
            <a:pPr algn="ctr">
              <a:buFontTx/>
              <a:buNone/>
            </a:pPr>
            <a:endParaRPr lang="en-US" sz="3600" dirty="0" smtClean="0">
              <a:latin typeface="Times New Roman" pitchFamily="18" charset="0"/>
              <a:ea typeface="ＭＳ Ｐゴシック" pitchFamily="34" charset="-128"/>
              <a:cs typeface="Times New Roman" pitchFamily="18" charset="0"/>
            </a:endParaRPr>
          </a:p>
          <a:p>
            <a:pPr algn="ctr">
              <a:buFontTx/>
              <a:buNone/>
            </a:pPr>
            <a:r>
              <a:rPr lang="en-US" sz="3600" b="1" dirty="0" smtClean="0">
                <a:latin typeface="Times New Roman" pitchFamily="18" charset="0"/>
                <a:ea typeface="ＭＳ Ｐゴシック" pitchFamily="34" charset="-128"/>
                <a:cs typeface="Times New Roman" pitchFamily="18" charset="0"/>
              </a:rPr>
              <a:t>It’s Paraphrasing</a:t>
            </a:r>
          </a:p>
          <a:p>
            <a:endParaRPr lang="en-US" sz="3600" dirty="0"/>
          </a:p>
        </p:txBody>
      </p:sp>
    </p:spTree>
  </p:cSld>
  <p:clrMapOvr>
    <a:masterClrMapping/>
  </p:clrMapOvr>
  <p:transition spd="slow">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000" b="1" dirty="0" smtClean="0">
                <a:latin typeface="Times New Roman" pitchFamily="18" charset="0"/>
                <a:cs typeface="Times New Roman" pitchFamily="18" charset="0"/>
              </a:rPr>
              <a:t>Why References? </a:t>
            </a:r>
            <a:br>
              <a:rPr lang="en-US" sz="4000" b="1" dirty="0" smtClean="0">
                <a:latin typeface="Times New Roman" pitchFamily="18" charset="0"/>
                <a:cs typeface="Times New Roman" pitchFamily="18" charset="0"/>
              </a:rPr>
            </a:b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3200" dirty="0" smtClean="0">
                <a:latin typeface="Times New Roman" pitchFamily="18" charset="0"/>
                <a:cs typeface="Times New Roman" pitchFamily="18" charset="0"/>
              </a:rPr>
              <a:t>There are two reasons to document sources in your papers: </a:t>
            </a:r>
          </a:p>
          <a:p>
            <a:endParaRPr lang="en-US" sz="3200" dirty="0" smtClean="0">
              <a:latin typeface="Times New Roman" pitchFamily="18" charset="0"/>
              <a:cs typeface="Times New Roman" pitchFamily="18" charset="0"/>
            </a:endParaRPr>
          </a:p>
          <a:p>
            <a:r>
              <a:rPr lang="en-US" sz="3200" dirty="0" smtClean="0">
                <a:latin typeface="Times New Roman" pitchFamily="18" charset="0"/>
                <a:cs typeface="Times New Roman" pitchFamily="18" charset="0"/>
              </a:rPr>
              <a:t>Academic honesty; and </a:t>
            </a:r>
          </a:p>
          <a:p>
            <a:pPr>
              <a:buNone/>
            </a:pPr>
            <a:endParaRPr lang="en-US" sz="3200" dirty="0" smtClean="0">
              <a:latin typeface="Times New Roman" pitchFamily="18" charset="0"/>
              <a:cs typeface="Times New Roman" pitchFamily="18" charset="0"/>
            </a:endParaRPr>
          </a:p>
          <a:p>
            <a:r>
              <a:rPr lang="en-US" sz="3200" dirty="0" smtClean="0">
                <a:latin typeface="Times New Roman" pitchFamily="18" charset="0"/>
                <a:cs typeface="Times New Roman" pitchFamily="18" charset="0"/>
              </a:rPr>
              <a:t>To avoid plagiarism.</a:t>
            </a:r>
          </a:p>
          <a:p>
            <a:endParaRPr lang="en-US" sz="3200" dirty="0">
              <a:latin typeface="Times New Roman" pitchFamily="18" charset="0"/>
              <a:cs typeface="Times New Roman" pitchFamily="18" charset="0"/>
            </a:endParaRPr>
          </a:p>
        </p:txBody>
      </p:sp>
    </p:spTree>
  </p:cSld>
  <p:clrMapOvr>
    <a:masterClrMapping/>
  </p:clrMapOvr>
  <p:transition spd="slow">
    <p:wedg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14400"/>
          </a:xfrm>
        </p:spPr>
        <p:txBody>
          <a:bodyPr>
            <a:normAutofit/>
          </a:bodyPr>
          <a:lstStyle/>
          <a:p>
            <a:pPr algn="ctr"/>
            <a:r>
              <a:rPr lang="en-US" sz="4000" b="1" dirty="0" smtClean="0">
                <a:latin typeface="Times New Roman" pitchFamily="18" charset="0"/>
                <a:cs typeface="Times New Roman" pitchFamily="18" charset="0"/>
              </a:rPr>
              <a:t>What is Plagiarism? </a:t>
            </a: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a:xfrm>
            <a:off x="228600" y="1524000"/>
            <a:ext cx="8686800" cy="5334000"/>
          </a:xfrm>
        </p:spPr>
        <p:txBody>
          <a:bodyPr>
            <a:noAutofit/>
          </a:bodyPr>
          <a:lstStyle/>
          <a:p>
            <a:r>
              <a:rPr lang="en-US" sz="3200" dirty="0" smtClean="0">
                <a:latin typeface="Times New Roman" pitchFamily="18" charset="0"/>
                <a:cs typeface="Times New Roman" pitchFamily="18" charset="0"/>
              </a:rPr>
              <a:t>The word Plagiarism comes from the Latin word </a:t>
            </a:r>
            <a:r>
              <a:rPr lang="en-US" sz="3200" i="1" dirty="0" err="1" smtClean="0">
                <a:latin typeface="Times New Roman" pitchFamily="18" charset="0"/>
                <a:cs typeface="Times New Roman" pitchFamily="18" charset="0"/>
              </a:rPr>
              <a:t>plagiarius</a:t>
            </a:r>
            <a:r>
              <a:rPr lang="en-US" sz="3200" dirty="0" smtClean="0">
                <a:latin typeface="Times New Roman" pitchFamily="18" charset="0"/>
                <a:cs typeface="Times New Roman" pitchFamily="18" charset="0"/>
              </a:rPr>
              <a:t>, which means kidnapper </a:t>
            </a:r>
          </a:p>
          <a:p>
            <a:pPr lvl="0"/>
            <a:r>
              <a:rPr lang="en-US" sz="3200" dirty="0" smtClean="0">
                <a:latin typeface="Times New Roman" pitchFamily="18" charset="0"/>
                <a:cs typeface="Times New Roman" pitchFamily="18" charset="0"/>
              </a:rPr>
              <a:t>Plagiarism is the intentional or unintentional presentation of another source’s words, ideas, or images as your own </a:t>
            </a:r>
          </a:p>
          <a:p>
            <a:pPr lvl="0"/>
            <a:r>
              <a:rPr lang="en-US" sz="3200" dirty="0" smtClean="0">
                <a:latin typeface="Times New Roman" pitchFamily="18" charset="0"/>
                <a:cs typeface="Times New Roman" pitchFamily="18" charset="0"/>
              </a:rPr>
              <a:t>Submitting as your work a paper that you did not write.</a:t>
            </a:r>
          </a:p>
          <a:p>
            <a:pPr lvl="0"/>
            <a:r>
              <a:rPr lang="en-US" sz="3200" dirty="0" smtClean="0">
                <a:latin typeface="Times New Roman" pitchFamily="18" charset="0"/>
                <a:cs typeface="Times New Roman" pitchFamily="18" charset="0"/>
              </a:rPr>
              <a:t>Deliberately incorporating the work of other people into your own writing without using documentation to credit those sources.</a:t>
            </a:r>
          </a:p>
          <a:p>
            <a:endParaRPr lang="en-US" sz="3200" dirty="0"/>
          </a:p>
        </p:txBody>
      </p:sp>
    </p:spTree>
  </p:cSld>
  <p:clrMapOvr>
    <a:masterClrMapping/>
  </p:clrMapOvr>
  <p:transition spd="slow">
    <p:wheel spokes="2"/>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600" b="1" dirty="0" smtClean="0">
                <a:latin typeface="Times New Roman" pitchFamily="18" charset="0"/>
                <a:cs typeface="Times New Roman" pitchFamily="18" charset="0"/>
              </a:rPr>
              <a:t>Does that mean EVERYTHING in my paper needs to be documented?</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a:xfrm>
            <a:off x="228600" y="1935480"/>
            <a:ext cx="8686800" cy="4617720"/>
          </a:xfrm>
        </p:spPr>
        <p:txBody>
          <a:bodyPr>
            <a:noAutofit/>
          </a:bodyPr>
          <a:lstStyle/>
          <a:p>
            <a:pPr>
              <a:buNone/>
            </a:pPr>
            <a:r>
              <a:rPr lang="en-US" sz="2800" dirty="0" smtClean="0">
                <a:latin typeface="Times New Roman" pitchFamily="18" charset="0"/>
                <a:cs typeface="Times New Roman" pitchFamily="18" charset="0"/>
              </a:rPr>
              <a:t>The Following  DO NOT have to be documented </a:t>
            </a:r>
          </a:p>
          <a:p>
            <a:pPr lvl="0"/>
            <a:r>
              <a:rPr lang="en-US" sz="2800" dirty="0" smtClean="0">
                <a:latin typeface="Times New Roman" pitchFamily="18" charset="0"/>
                <a:cs typeface="Times New Roman" pitchFamily="18" charset="0"/>
              </a:rPr>
              <a:t>Facts that are widely known to the general public </a:t>
            </a:r>
          </a:p>
          <a:p>
            <a:pPr lvl="0"/>
            <a:r>
              <a:rPr lang="en-US" sz="2800" dirty="0" smtClean="0">
                <a:latin typeface="Times New Roman" pitchFamily="18" charset="0"/>
                <a:cs typeface="Times New Roman" pitchFamily="18" charset="0"/>
              </a:rPr>
              <a:t>Information or judgments considered “common knowledge” </a:t>
            </a:r>
          </a:p>
          <a:p>
            <a:pPr lvl="0"/>
            <a:r>
              <a:rPr lang="en-US" sz="2800" dirty="0" smtClean="0">
                <a:latin typeface="Times New Roman" pitchFamily="18" charset="0"/>
                <a:cs typeface="Times New Roman" pitchFamily="18" charset="0"/>
              </a:rPr>
              <a:t>Facts widely known to your particular discipline</a:t>
            </a:r>
          </a:p>
          <a:p>
            <a:r>
              <a:rPr lang="en-US" sz="2800" dirty="0" smtClean="0">
                <a:latin typeface="Times New Roman" pitchFamily="18" charset="0"/>
                <a:cs typeface="Times New Roman" pitchFamily="18" charset="0"/>
              </a:rPr>
              <a:t>If you see a fact in three or more sources, and you are fairly certain your readers already know this information, it is likely to be “common knowledge” </a:t>
            </a:r>
          </a:p>
          <a:p>
            <a:pPr algn="ctr">
              <a:buNone/>
            </a:pPr>
            <a:r>
              <a:rPr lang="en-US" sz="2800" i="1" dirty="0" smtClean="0">
                <a:latin typeface="Times New Roman" pitchFamily="18" charset="0"/>
                <a:cs typeface="Times New Roman" pitchFamily="18" charset="0"/>
              </a:rPr>
              <a:t>WHEN IN DOUBT, CITE IT</a:t>
            </a:r>
            <a:endParaRPr lang="en-US" sz="2800" i="1" dirty="0">
              <a:latin typeface="Times New Roman" pitchFamily="18" charset="0"/>
              <a:cs typeface="Times New Roman" pitchFamily="18" charset="0"/>
            </a:endParaRPr>
          </a:p>
        </p:txBody>
      </p:sp>
    </p:spTree>
  </p:cSld>
  <p:clrMapOvr>
    <a:masterClrMapping/>
  </p:clrMapOvr>
  <p:transition spd="slow">
    <p:strips dir="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762000"/>
          </a:xfrm>
        </p:spPr>
        <p:txBody>
          <a:bodyPr>
            <a:normAutofit/>
          </a:bodyPr>
          <a:lstStyle/>
          <a:p>
            <a:pPr algn="ctr"/>
            <a:r>
              <a:rPr lang="en-US" sz="4000" b="1" dirty="0" smtClean="0">
                <a:latin typeface="Times New Roman" pitchFamily="18" charset="0"/>
                <a:cs typeface="Times New Roman" pitchFamily="18" charset="0"/>
              </a:rPr>
              <a:t>Common Knowledge</a:t>
            </a: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a:xfrm>
            <a:off x="228600" y="1600200"/>
            <a:ext cx="8458200" cy="5029200"/>
          </a:xfrm>
        </p:spPr>
        <p:txBody>
          <a:bodyPr>
            <a:noAutofit/>
          </a:bodyPr>
          <a:lstStyle/>
          <a:p>
            <a:pPr algn="just">
              <a:buFontTx/>
              <a:buNone/>
              <a:defRPr/>
            </a:pPr>
            <a:r>
              <a:rPr lang="en-US" dirty="0" smtClean="0">
                <a:latin typeface="Times New Roman" pitchFamily="18" charset="0"/>
                <a:cs typeface="Times New Roman" pitchFamily="18" charset="0"/>
              </a:rPr>
              <a:t>Things that are considered “common knowledge” do not need to be cited.</a:t>
            </a:r>
          </a:p>
          <a:p>
            <a:pPr algn="just">
              <a:buFontTx/>
              <a:buNone/>
              <a:defRPr/>
            </a:pPr>
            <a:r>
              <a:rPr lang="en-US" dirty="0" smtClean="0">
                <a:latin typeface="Times New Roman" pitchFamily="18" charset="0"/>
                <a:cs typeface="Times New Roman" pitchFamily="18" charset="0"/>
              </a:rPr>
              <a:t>Examples: </a:t>
            </a:r>
          </a:p>
          <a:p>
            <a:pPr algn="just">
              <a:defRPr/>
            </a:pPr>
            <a:r>
              <a:rPr lang="en-US" dirty="0" smtClean="0">
                <a:latin typeface="Times New Roman" pitchFamily="18" charset="0"/>
                <a:cs typeface="Times New Roman" pitchFamily="18" charset="0"/>
              </a:rPr>
              <a:t>Pakistan came into being on 14</a:t>
            </a:r>
            <a:r>
              <a:rPr lang="en-US" baseline="30000" dirty="0" smtClean="0">
                <a:latin typeface="Times New Roman" pitchFamily="18" charset="0"/>
                <a:cs typeface="Times New Roman" pitchFamily="18" charset="0"/>
              </a:rPr>
              <a:t>th</a:t>
            </a:r>
            <a:r>
              <a:rPr lang="en-US" dirty="0" smtClean="0">
                <a:latin typeface="Times New Roman" pitchFamily="18" charset="0"/>
                <a:cs typeface="Times New Roman" pitchFamily="18" charset="0"/>
              </a:rPr>
              <a:t> August 1947</a:t>
            </a:r>
          </a:p>
          <a:p>
            <a:pPr algn="just">
              <a:defRPr/>
            </a:pPr>
            <a:r>
              <a:rPr lang="en-US" dirty="0" err="1" smtClean="0">
                <a:latin typeface="Times New Roman" pitchFamily="18" charset="0"/>
                <a:cs typeface="Times New Roman" pitchFamily="18" charset="0"/>
              </a:rPr>
              <a:t>Quaid</a:t>
            </a:r>
            <a:r>
              <a:rPr lang="en-US" dirty="0" smtClean="0">
                <a:latin typeface="Times New Roman" pitchFamily="18" charset="0"/>
                <a:cs typeface="Times New Roman" pitchFamily="18" charset="0"/>
              </a:rPr>
              <a:t>-e-</a:t>
            </a:r>
            <a:r>
              <a:rPr lang="en-US" dirty="0" err="1" smtClean="0">
                <a:latin typeface="Times New Roman" pitchFamily="18" charset="0"/>
                <a:cs typeface="Times New Roman" pitchFamily="18" charset="0"/>
              </a:rPr>
              <a:t>Azam</a:t>
            </a:r>
            <a:r>
              <a:rPr lang="en-US" dirty="0" smtClean="0">
                <a:latin typeface="Times New Roman" pitchFamily="18" charset="0"/>
                <a:cs typeface="Times New Roman" pitchFamily="18" charset="0"/>
              </a:rPr>
              <a:t> was the first </a:t>
            </a:r>
            <a:r>
              <a:rPr lang="en-US" dirty="0" err="1" smtClean="0">
                <a:latin typeface="Times New Roman" pitchFamily="18" charset="0"/>
                <a:cs typeface="Times New Roman" pitchFamily="18" charset="0"/>
              </a:rPr>
              <a:t>Governer</a:t>
            </a:r>
            <a:r>
              <a:rPr lang="en-US" dirty="0" smtClean="0">
                <a:latin typeface="Times New Roman" pitchFamily="18" charset="0"/>
                <a:cs typeface="Times New Roman" pitchFamily="18" charset="0"/>
              </a:rPr>
              <a:t> General of </a:t>
            </a:r>
            <a:r>
              <a:rPr lang="en-US" dirty="0" err="1" smtClean="0">
                <a:latin typeface="Times New Roman" pitchFamily="18" charset="0"/>
                <a:cs typeface="Times New Roman" pitchFamily="18" charset="0"/>
              </a:rPr>
              <a:t>Paksitan</a:t>
            </a:r>
            <a:endParaRPr lang="en-US" dirty="0" smtClean="0">
              <a:latin typeface="Times New Roman" pitchFamily="18" charset="0"/>
              <a:cs typeface="Times New Roman" pitchFamily="18" charset="0"/>
            </a:endParaRPr>
          </a:p>
          <a:p>
            <a:pPr algn="just">
              <a:defRPr/>
            </a:pPr>
            <a:r>
              <a:rPr lang="en-US" dirty="0" smtClean="0">
                <a:latin typeface="Times New Roman" pitchFamily="18" charset="0"/>
                <a:cs typeface="Times New Roman" pitchFamily="18" charset="0"/>
              </a:rPr>
              <a:t>Pakistan People Party came into power after winning the 1988 election. </a:t>
            </a:r>
          </a:p>
          <a:p>
            <a:pPr algn="just">
              <a:defRPr/>
            </a:pPr>
            <a:r>
              <a:rPr lang="en-US" dirty="0" smtClean="0">
                <a:latin typeface="Times New Roman" pitchFamily="18" charset="0"/>
                <a:cs typeface="Times New Roman" pitchFamily="18" charset="0"/>
              </a:rPr>
              <a:t>In 1999, General </a:t>
            </a:r>
            <a:r>
              <a:rPr lang="en-US" dirty="0" err="1" smtClean="0">
                <a:latin typeface="Times New Roman" pitchFamily="18" charset="0"/>
                <a:cs typeface="Times New Roman" pitchFamily="18" charset="0"/>
              </a:rPr>
              <a:t>Perveez</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Mushraf</a:t>
            </a:r>
            <a:r>
              <a:rPr lang="en-US" dirty="0" smtClean="0">
                <a:latin typeface="Times New Roman" pitchFamily="18" charset="0"/>
                <a:cs typeface="Times New Roman" pitchFamily="18" charset="0"/>
              </a:rPr>
              <a:t> took over control of government in a bloodless coup.</a:t>
            </a:r>
          </a:p>
          <a:p>
            <a:pPr algn="just">
              <a:defRPr/>
            </a:pPr>
            <a:r>
              <a:rPr lang="en-US" dirty="0" smtClean="0">
                <a:latin typeface="Times New Roman" pitchFamily="18" charset="0"/>
                <a:cs typeface="Times New Roman" pitchFamily="18" charset="0"/>
              </a:rPr>
              <a:t>9/11 is one of the most terrible event in the history of America.  </a:t>
            </a:r>
            <a:endParaRPr lang="en-US" dirty="0"/>
          </a:p>
        </p:txBody>
      </p:sp>
    </p:spTree>
  </p:cSld>
  <p:clrMapOvr>
    <a:masterClrMapping/>
  </p:clrMapOvr>
  <p:transition spd="slow">
    <p:zoom/>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smtClean="0">
                <a:latin typeface="Times New Roman" pitchFamily="18" charset="0"/>
                <a:cs typeface="Times New Roman" pitchFamily="18" charset="0"/>
              </a:rPr>
              <a:t>What must be documented?</a:t>
            </a: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buNone/>
            </a:pPr>
            <a:r>
              <a:rPr lang="en-US" sz="3200" dirty="0" smtClean="0">
                <a:latin typeface="Times New Roman" pitchFamily="18" charset="0"/>
                <a:cs typeface="Times New Roman" pitchFamily="18" charset="0"/>
              </a:rPr>
              <a:t>Information that you gain through a secondary source and use as support in your paper in the form of </a:t>
            </a:r>
          </a:p>
          <a:p>
            <a:endParaRPr lang="en-US" sz="3200" dirty="0" smtClean="0">
              <a:latin typeface="Times New Roman" pitchFamily="18" charset="0"/>
              <a:cs typeface="Times New Roman" pitchFamily="18" charset="0"/>
            </a:endParaRPr>
          </a:p>
          <a:p>
            <a:pPr lvl="1"/>
            <a:r>
              <a:rPr lang="en-US" sz="3200" dirty="0" smtClean="0">
                <a:latin typeface="Times New Roman" pitchFamily="18" charset="0"/>
                <a:cs typeface="Times New Roman" pitchFamily="18" charset="0"/>
              </a:rPr>
              <a:t>Quotes</a:t>
            </a:r>
          </a:p>
          <a:p>
            <a:pPr lvl="1"/>
            <a:r>
              <a:rPr lang="en-US" sz="3200" dirty="0" smtClean="0">
                <a:latin typeface="Times New Roman" pitchFamily="18" charset="0"/>
                <a:cs typeface="Times New Roman" pitchFamily="18" charset="0"/>
              </a:rPr>
              <a:t>Paraphrases</a:t>
            </a:r>
          </a:p>
          <a:p>
            <a:pPr lvl="1"/>
            <a:r>
              <a:rPr lang="en-US" sz="3200" dirty="0" smtClean="0">
                <a:latin typeface="Times New Roman" pitchFamily="18" charset="0"/>
                <a:cs typeface="Times New Roman" pitchFamily="18" charset="0"/>
              </a:rPr>
              <a:t>Summaries </a:t>
            </a:r>
          </a:p>
          <a:p>
            <a:endParaRPr lang="en-US" sz="3200" dirty="0">
              <a:latin typeface="Times New Roman" pitchFamily="18" charset="0"/>
              <a:cs typeface="Times New Roman" pitchFamily="18" charset="0"/>
            </a:endParaRPr>
          </a:p>
        </p:txBody>
      </p:sp>
    </p:spTree>
  </p:cSld>
  <p:clrMapOvr>
    <a:masterClrMapping/>
  </p:clrMapOvr>
  <p:transition spd="slow">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ctr">
              <a:buNone/>
            </a:pPr>
            <a:r>
              <a:rPr lang="en-US" sz="8000" i="1" dirty="0" smtClean="0">
                <a:solidFill>
                  <a:srgbClr val="0070C0"/>
                </a:solidFill>
                <a:latin typeface="Times New Roman" pitchFamily="18" charset="0"/>
                <a:cs typeface="Times New Roman" pitchFamily="18" charset="0"/>
              </a:rPr>
              <a:t>Quotation </a:t>
            </a:r>
            <a:endParaRPr lang="en-US" sz="8000" i="1" dirty="0">
              <a:solidFill>
                <a:srgbClr val="0070C0"/>
              </a:solidFill>
              <a:latin typeface="Times New Roman" pitchFamily="18" charset="0"/>
              <a:cs typeface="Times New Roman" pitchFamily="18" charset="0"/>
            </a:endParaRPr>
          </a:p>
        </p:txBody>
      </p:sp>
    </p:spTree>
  </p:cSld>
  <p:clrMapOvr>
    <a:masterClrMapping/>
  </p:clrMapOvr>
  <p:transition spd="slow">
    <p:circl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ormAutofit/>
          </a:bodyPr>
          <a:lstStyle/>
          <a:p>
            <a:pPr algn="ctr"/>
            <a:r>
              <a:rPr lang="en-US" sz="4000" b="1" dirty="0" smtClean="0">
                <a:latin typeface="Times New Roman" pitchFamily="18" charset="0"/>
                <a:cs typeface="Times New Roman" pitchFamily="18" charset="0"/>
              </a:rPr>
              <a:t>Quotation </a:t>
            </a: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a:xfrm>
            <a:off x="228600" y="1524000"/>
            <a:ext cx="8610600" cy="4800600"/>
          </a:xfrm>
        </p:spPr>
        <p:txBody>
          <a:bodyPr>
            <a:noAutofit/>
          </a:bodyPr>
          <a:lstStyle/>
          <a:p>
            <a:pPr lvl="0" algn="just"/>
            <a:r>
              <a:rPr lang="en-US" sz="3200" dirty="0" smtClean="0">
                <a:latin typeface="Times New Roman" pitchFamily="18" charset="0"/>
                <a:cs typeface="Times New Roman" pitchFamily="18" charset="0"/>
              </a:rPr>
              <a:t>A quote is a word, sentence, or sentences that a writer copies </a:t>
            </a:r>
            <a:r>
              <a:rPr lang="en-US" sz="3200" u="sng" dirty="0" smtClean="0">
                <a:latin typeface="Times New Roman" pitchFamily="18" charset="0"/>
                <a:cs typeface="Times New Roman" pitchFamily="18" charset="0"/>
              </a:rPr>
              <a:t>exactly</a:t>
            </a:r>
            <a:r>
              <a:rPr lang="en-US" sz="3200" dirty="0" smtClean="0">
                <a:latin typeface="Times New Roman" pitchFamily="18" charset="0"/>
                <a:cs typeface="Times New Roman" pitchFamily="18" charset="0"/>
              </a:rPr>
              <a:t> from a source.</a:t>
            </a:r>
          </a:p>
          <a:p>
            <a:pPr lvl="0" algn="just"/>
            <a:r>
              <a:rPr lang="en-US" sz="3200" dirty="0" smtClean="0">
                <a:latin typeface="Times New Roman" pitchFamily="18" charset="0"/>
                <a:cs typeface="Times New Roman" pitchFamily="18" charset="0"/>
              </a:rPr>
              <a:t>Use quotations from authorities on your subject to support what </a:t>
            </a:r>
            <a:r>
              <a:rPr lang="en-US" sz="3200" u="sng" dirty="0" smtClean="0">
                <a:latin typeface="Times New Roman" pitchFamily="18" charset="0"/>
                <a:cs typeface="Times New Roman" pitchFamily="18" charset="0"/>
              </a:rPr>
              <a:t>you </a:t>
            </a:r>
            <a:r>
              <a:rPr lang="en-US" sz="3200" dirty="0" smtClean="0">
                <a:latin typeface="Times New Roman" pitchFamily="18" charset="0"/>
                <a:cs typeface="Times New Roman" pitchFamily="18" charset="0"/>
              </a:rPr>
              <a:t>say.</a:t>
            </a:r>
          </a:p>
          <a:p>
            <a:pPr lvl="1" algn="just"/>
            <a:r>
              <a:rPr lang="en-US" sz="3200" dirty="0" smtClean="0">
                <a:latin typeface="Times New Roman" pitchFamily="18" charset="0"/>
                <a:cs typeface="Times New Roman" pitchFamily="18" charset="0"/>
              </a:rPr>
              <a:t>Authorities bring credibility to your argument.</a:t>
            </a:r>
          </a:p>
          <a:p>
            <a:pPr lvl="1" algn="just"/>
            <a:r>
              <a:rPr lang="en-US" sz="3200" dirty="0" smtClean="0">
                <a:latin typeface="Times New Roman" pitchFamily="18" charset="0"/>
                <a:cs typeface="Times New Roman" pitchFamily="18" charset="0"/>
              </a:rPr>
              <a:t>Never force a quote to fit your material.</a:t>
            </a:r>
          </a:p>
          <a:p>
            <a:pPr lvl="0" algn="just"/>
            <a:r>
              <a:rPr lang="en-US" sz="3200" dirty="0" smtClean="0">
                <a:latin typeface="Times New Roman" pitchFamily="18" charset="0"/>
                <a:cs typeface="Times New Roman" pitchFamily="18" charset="0"/>
              </a:rPr>
              <a:t>Use quotations as evidence for your own argument; do not simply recopy all of someone else’s argument.</a:t>
            </a:r>
          </a:p>
        </p:txBody>
      </p:sp>
    </p:spTree>
  </p:cSld>
  <p:clrMapOvr>
    <a:masterClrMapping/>
  </p:clrMapOvr>
  <p:transition spd="slow">
    <p:plus/>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fontScale="90000"/>
          </a:bodyPr>
          <a:lstStyle/>
          <a:p>
            <a:pPr algn="ctr"/>
            <a:r>
              <a:rPr lang="en-US" sz="3600" b="1" dirty="0" smtClean="0">
                <a:latin typeface="Times New Roman" pitchFamily="18" charset="0"/>
                <a:cs typeface="Times New Roman" pitchFamily="18" charset="0"/>
              </a:rPr>
              <a:t>Quotation  (continued …)</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a:xfrm>
            <a:off x="228600" y="1447800"/>
            <a:ext cx="8686800" cy="5410200"/>
          </a:xfrm>
        </p:spPr>
        <p:txBody>
          <a:bodyPr>
            <a:noAutofit/>
          </a:bodyPr>
          <a:lstStyle/>
          <a:p>
            <a:pPr lvl="0" algn="just"/>
            <a:r>
              <a:rPr lang="en-US" sz="3200" dirty="0" smtClean="0">
                <a:latin typeface="Times New Roman" pitchFamily="18" charset="0"/>
                <a:cs typeface="Times New Roman" pitchFamily="18" charset="0"/>
              </a:rPr>
              <a:t>Use direct quotes carefully; paraphrase information in your own words when possible.</a:t>
            </a:r>
          </a:p>
          <a:p>
            <a:pPr lvl="0" algn="just"/>
            <a:r>
              <a:rPr lang="en-US" sz="3200" dirty="0" smtClean="0">
                <a:latin typeface="Times New Roman" pitchFamily="18" charset="0"/>
                <a:cs typeface="Times New Roman" pitchFamily="18" charset="0"/>
              </a:rPr>
              <a:t>Use quotations that are self-explanatory.</a:t>
            </a:r>
          </a:p>
          <a:p>
            <a:pPr algn="just"/>
            <a:r>
              <a:rPr lang="en-US" sz="3200" dirty="0" smtClean="0">
                <a:latin typeface="Times New Roman" pitchFamily="18" charset="0"/>
                <a:cs typeface="Times New Roman" pitchFamily="18" charset="0"/>
              </a:rPr>
              <a:t>Use only the parts you need</a:t>
            </a:r>
          </a:p>
          <a:p>
            <a:pPr lvl="0"/>
            <a:r>
              <a:rPr lang="en-US" sz="3200" dirty="0" smtClean="0">
                <a:latin typeface="Times New Roman" pitchFamily="18" charset="0"/>
                <a:cs typeface="Times New Roman" pitchFamily="18" charset="0"/>
              </a:rPr>
              <a:t>A quote is enclosed in quotation marks (for quotes up to 39 words).</a:t>
            </a:r>
          </a:p>
          <a:p>
            <a:pPr lvl="0"/>
            <a:r>
              <a:rPr lang="en-US" sz="3200" dirty="0" smtClean="0">
                <a:latin typeface="Times New Roman" pitchFamily="18" charset="0"/>
                <a:cs typeface="Times New Roman" pitchFamily="18" charset="0"/>
              </a:rPr>
              <a:t>For quotes of 40 or more words, it stands alone without quotation marks and is indented five (5) spaces or a tab from both the left and right margins. </a:t>
            </a:r>
            <a:endParaRPr lang="en-US" sz="3200" dirty="0">
              <a:latin typeface="Times New Roman" pitchFamily="18" charset="0"/>
              <a:cs typeface="Times New Roman" pitchFamily="18" charset="0"/>
            </a:endParaRPr>
          </a:p>
        </p:txBody>
      </p:sp>
    </p:spTree>
  </p:cSld>
  <p:clrMapOvr>
    <a:masterClrMapping/>
  </p:clrMapOvr>
  <p:transition spd="slow">
    <p:blinds dir="ver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43712"/>
          </a:xfrm>
        </p:spPr>
        <p:txBody>
          <a:bodyPr>
            <a:noAutofit/>
          </a:bodyPr>
          <a:lstStyle/>
          <a:p>
            <a:pPr algn="ctr"/>
            <a:r>
              <a:rPr lang="en-US" sz="4000" b="1" dirty="0" smtClean="0">
                <a:latin typeface="Times New Roman" pitchFamily="18" charset="0"/>
                <a:cs typeface="Times New Roman" pitchFamily="18" charset="0"/>
              </a:rPr>
              <a:t>Formatting longer quotation</a:t>
            </a: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a:xfrm>
            <a:off x="228600" y="1676400"/>
            <a:ext cx="8686800" cy="4876800"/>
          </a:xfrm>
        </p:spPr>
        <p:txBody>
          <a:bodyPr>
            <a:normAutofit fontScale="70000" lnSpcReduction="20000"/>
          </a:bodyPr>
          <a:lstStyle/>
          <a:p>
            <a:pPr lvl="0" algn="just">
              <a:buNone/>
            </a:pPr>
            <a:r>
              <a:rPr lang="en-US" sz="4000" b="1" dirty="0" smtClean="0"/>
              <a:t>In APA format, quotes over 40 words should be indented. The citation contains the author, year, and page number, such as (Smith, 2003: 42). </a:t>
            </a:r>
          </a:p>
          <a:p>
            <a:pPr lvl="0" algn="just">
              <a:buNone/>
            </a:pPr>
            <a:endParaRPr lang="en-US" dirty="0" smtClean="0"/>
          </a:p>
          <a:p>
            <a:pPr algn="just">
              <a:buNone/>
            </a:pPr>
            <a:r>
              <a:rPr lang="en-GB" dirty="0" smtClean="0"/>
              <a:t>	Morris (1987) argued that research studies conducted especially on the basis of biological and psychological explanation of women criminality are considered to be gender biased. Morris (1987) stated that </a:t>
            </a:r>
          </a:p>
          <a:p>
            <a:pPr lvl="0" algn="just">
              <a:buNone/>
            </a:pPr>
            <a:endParaRPr lang="en-US" dirty="0" smtClean="0"/>
          </a:p>
          <a:p>
            <a:pPr lvl="2" algn="just">
              <a:buNone/>
            </a:pPr>
            <a:r>
              <a:rPr lang="en-GB" dirty="0" smtClean="0"/>
              <a:t>	It is certainly true that much of the research on difference between men and women	 has been influenced by the social expectations of the usually male researcher 	and	 that, consequently, the resulting observations are not necessarily scientific or	 objective (Morris, 1987:43)</a:t>
            </a:r>
          </a:p>
          <a:p>
            <a:pPr lvl="1" algn="just">
              <a:buNone/>
            </a:pPr>
            <a:endParaRPr lang="en-US" dirty="0" smtClean="0"/>
          </a:p>
          <a:p>
            <a:pPr algn="just">
              <a:buNone/>
            </a:pPr>
            <a:r>
              <a:rPr lang="en-GB" dirty="0" smtClean="0"/>
              <a:t>	Traditionally, most writers on the subject of women involvement in crime have traced female criminality to biological and/or psychological sources with little or no discussion of such social-structural considerations as the state of the economy, occupational and educational opportunities, divisions of labour based on sex roles, and differential associations (Simon, 1975)</a:t>
            </a:r>
            <a:endParaRPr lang="en-US" dirty="0" smtClean="0"/>
          </a:p>
          <a:p>
            <a:pPr algn="just"/>
            <a:r>
              <a:rPr lang="en-GB" dirty="0" smtClean="0"/>
              <a:t> </a:t>
            </a:r>
            <a:endParaRPr lang="en-US" dirty="0" smtClean="0"/>
          </a:p>
          <a:p>
            <a:pPr lvl="0" algn="just"/>
            <a:endParaRPr lang="en-US" dirty="0" smtClean="0"/>
          </a:p>
          <a:p>
            <a:pPr algn="just"/>
            <a:endParaRPr lang="en-US" dirty="0"/>
          </a:p>
        </p:txBody>
      </p:sp>
    </p:spTree>
  </p:cSld>
  <p:clrMapOvr>
    <a:masterClrMapping/>
  </p:clrMapOvr>
  <p:transition spd="slow">
    <p:randomBa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buNone/>
            </a:pPr>
            <a:r>
              <a:rPr lang="en-US" sz="2800" b="1" dirty="0" smtClean="0">
                <a:effectLst>
                  <a:outerShdw blurRad="38100" dist="38100" dir="2700000" algn="tl">
                    <a:srgbClr val="000000">
                      <a:alpha val="43137"/>
                    </a:srgbClr>
                  </a:outerShdw>
                </a:effectLst>
                <a:latin typeface="Times New Roman" pitchFamily="18" charset="0"/>
                <a:cs typeface="Times New Roman" pitchFamily="18" charset="0"/>
              </a:rPr>
              <a:t>Research is to see what everybody has seen and to think what   nobody else had thought.”</a:t>
            </a:r>
          </a:p>
          <a:p>
            <a:pPr algn="ctr">
              <a:buNone/>
            </a:pPr>
            <a:r>
              <a:rPr lang="en-US" sz="2800" b="1" dirty="0" smtClean="0">
                <a:effectLst>
                  <a:outerShdw blurRad="38100" dist="38100" dir="2700000" algn="tl">
                    <a:srgbClr val="000000">
                      <a:alpha val="43137"/>
                    </a:srgbClr>
                  </a:outerShdw>
                </a:effectLst>
                <a:latin typeface="Times New Roman" pitchFamily="18" charset="0"/>
                <a:cs typeface="Times New Roman" pitchFamily="18" charset="0"/>
              </a:rPr>
              <a:t>Albert Szent-Gyorgyi.</a:t>
            </a:r>
          </a:p>
          <a:p>
            <a:endParaRPr lang="en-US" dirty="0"/>
          </a:p>
        </p:txBody>
      </p:sp>
    </p:spTree>
  </p:cSld>
  <p:clrMapOvr>
    <a:masterClrMapping/>
  </p:clrMapOvr>
  <p:transition spd="slow"/>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ormAutofit/>
          </a:bodyPr>
          <a:lstStyle/>
          <a:p>
            <a:pPr algn="ctr"/>
            <a:r>
              <a:rPr lang="en-US" sz="4000" b="1" dirty="0" smtClean="0">
                <a:latin typeface="Times New Roman" pitchFamily="18" charset="0"/>
                <a:cs typeface="Times New Roman" pitchFamily="18" charset="0"/>
              </a:rPr>
              <a:t>Shortening longer quotations</a:t>
            </a: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a:xfrm>
            <a:off x="228600" y="1524000"/>
            <a:ext cx="8686800" cy="5181600"/>
          </a:xfrm>
        </p:spPr>
        <p:txBody>
          <a:bodyPr>
            <a:noAutofit/>
          </a:bodyPr>
          <a:lstStyle/>
          <a:p>
            <a:pPr lvl="0">
              <a:buNone/>
            </a:pPr>
            <a:r>
              <a:rPr lang="en-US" sz="2800" dirty="0" smtClean="0">
                <a:latin typeface="Times New Roman" pitchFamily="18" charset="0"/>
                <a:cs typeface="Times New Roman" pitchFamily="18" charset="0"/>
              </a:rPr>
              <a:t>Consider shortening your quote with an ellipse (three spaced periods), if you can do so without changing the source’s original meaning</a:t>
            </a:r>
          </a:p>
          <a:p>
            <a:pPr lvl="0"/>
            <a:r>
              <a:rPr lang="en-US" sz="2800" b="1" dirty="0" smtClean="0">
                <a:latin typeface="Times New Roman" pitchFamily="18" charset="0"/>
                <a:cs typeface="Times New Roman" pitchFamily="18" charset="0"/>
              </a:rPr>
              <a:t>Quote</a:t>
            </a:r>
            <a:r>
              <a:rPr lang="en-US" sz="2800" dirty="0" smtClean="0">
                <a:latin typeface="Times New Roman" pitchFamily="18" charset="0"/>
                <a:cs typeface="Times New Roman" pitchFamily="18" charset="0"/>
              </a:rPr>
              <a:t>:  “Felix, my love, my all, my sweet, if you find it in your heart to forgive me, and to do so would make my heart pound with ferocity, I will guarantee that my father, the noblest of all kings, will give you a large reward” (</a:t>
            </a:r>
            <a:r>
              <a:rPr lang="en-US" sz="2800" dirty="0" err="1" smtClean="0">
                <a:latin typeface="Times New Roman" pitchFamily="18" charset="0"/>
                <a:cs typeface="Times New Roman" pitchFamily="18" charset="0"/>
              </a:rPr>
              <a:t>Graw</a:t>
            </a:r>
            <a:r>
              <a:rPr lang="en-US" sz="2800" dirty="0" smtClean="0">
                <a:latin typeface="Times New Roman" pitchFamily="18" charset="0"/>
                <a:cs typeface="Times New Roman" pitchFamily="18" charset="0"/>
              </a:rPr>
              <a:t>, 2003: 53).</a:t>
            </a:r>
          </a:p>
          <a:p>
            <a:r>
              <a:rPr lang="en-US" sz="2800" b="1" dirty="0" smtClean="0">
                <a:latin typeface="Times New Roman" pitchFamily="18" charset="0"/>
                <a:cs typeface="Times New Roman" pitchFamily="18" charset="0"/>
              </a:rPr>
              <a:t>Shortened</a:t>
            </a:r>
            <a:r>
              <a:rPr lang="en-US" sz="2800" dirty="0" smtClean="0">
                <a:latin typeface="Times New Roman" pitchFamily="18" charset="0"/>
                <a:cs typeface="Times New Roman" pitchFamily="18" charset="0"/>
              </a:rPr>
              <a:t>:  “Felix, my love,…if you find it in your heart to forgive me,…I guarantee that my father, the noblest of all kings, will give you a large reward” (</a:t>
            </a:r>
            <a:r>
              <a:rPr lang="en-US" sz="2800" dirty="0" err="1" smtClean="0">
                <a:latin typeface="Times New Roman" pitchFamily="18" charset="0"/>
                <a:cs typeface="Times New Roman" pitchFamily="18" charset="0"/>
              </a:rPr>
              <a:t>Graw</a:t>
            </a:r>
            <a:r>
              <a:rPr lang="en-US" sz="2800" dirty="0" smtClean="0">
                <a:latin typeface="Times New Roman" pitchFamily="18" charset="0"/>
                <a:cs typeface="Times New Roman" pitchFamily="18" charset="0"/>
              </a:rPr>
              <a:t>, 2003: 53). </a:t>
            </a:r>
            <a:endParaRPr lang="en-US" sz="2800" dirty="0">
              <a:latin typeface="Times New Roman" pitchFamily="18" charset="0"/>
              <a:cs typeface="Times New Roman" pitchFamily="18" charset="0"/>
            </a:endParaRPr>
          </a:p>
        </p:txBody>
      </p:sp>
    </p:spTree>
  </p:cSld>
  <p:clrMapOvr>
    <a:masterClrMapping/>
  </p:clrMapOvr>
  <p:transition spd="slow">
    <p:pull di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838200"/>
          </a:xfrm>
        </p:spPr>
        <p:txBody>
          <a:bodyPr>
            <a:noAutofit/>
          </a:bodyPr>
          <a:lstStyle/>
          <a:p>
            <a:r>
              <a:rPr lang="en-US" sz="4000" b="1" dirty="0" smtClean="0">
                <a:latin typeface="Times New Roman" pitchFamily="18" charset="0"/>
                <a:cs typeface="Times New Roman" pitchFamily="18" charset="0"/>
              </a:rPr>
              <a:t>Don’t just Drop, Integrate the quote</a:t>
            </a: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a:xfrm>
            <a:off x="304800" y="1600200"/>
            <a:ext cx="8382000" cy="4953000"/>
          </a:xfrm>
        </p:spPr>
        <p:txBody>
          <a:bodyPr>
            <a:noAutofit/>
          </a:bodyPr>
          <a:lstStyle/>
          <a:p>
            <a:pPr lvl="0" algn="just"/>
            <a:r>
              <a:rPr lang="en-US" sz="2800" dirty="0" smtClean="0">
                <a:latin typeface="Times New Roman" pitchFamily="18" charset="0"/>
                <a:cs typeface="Times New Roman" pitchFamily="18" charset="0"/>
              </a:rPr>
              <a:t>A dropped quote is a quote that isn’t integrated into the paper.  Often, the quote is incorrectly presented in a sentence by itself: </a:t>
            </a:r>
          </a:p>
          <a:p>
            <a:pPr algn="just"/>
            <a:r>
              <a:rPr lang="en-US" sz="2800" dirty="0" smtClean="0">
                <a:latin typeface="Times New Roman" pitchFamily="18" charset="0"/>
                <a:cs typeface="Times New Roman" pitchFamily="18" charset="0"/>
              </a:rPr>
              <a:t>In </a:t>
            </a:r>
            <a:r>
              <a:rPr lang="en-US" sz="2800" u="sng" dirty="0" smtClean="0">
                <a:latin typeface="Times New Roman" pitchFamily="18" charset="0"/>
                <a:cs typeface="Times New Roman" pitchFamily="18" charset="0"/>
              </a:rPr>
              <a:t>How to Write a Research Paper</a:t>
            </a:r>
            <a:r>
              <a:rPr lang="en-US" sz="2800" dirty="0" smtClean="0">
                <a:latin typeface="Times New Roman" pitchFamily="18" charset="0"/>
                <a:cs typeface="Times New Roman" pitchFamily="18" charset="0"/>
              </a:rPr>
              <a:t>, Johnson reports that a common form of plagiarism is copying and pasting text from the Internet without giving credit to the source.  “Students don’t realize that computer programs, such as </a:t>
            </a:r>
            <a:r>
              <a:rPr lang="en-US" sz="2800" dirty="0" err="1" smtClean="0">
                <a:latin typeface="Times New Roman" pitchFamily="18" charset="0"/>
                <a:cs typeface="Times New Roman" pitchFamily="18" charset="0"/>
              </a:rPr>
              <a:t>Turnitin</a:t>
            </a:r>
            <a:r>
              <a:rPr lang="en-US" sz="2800" dirty="0" smtClean="0">
                <a:latin typeface="Times New Roman" pitchFamily="18" charset="0"/>
                <a:cs typeface="Times New Roman" pitchFamily="18" charset="0"/>
              </a:rPr>
              <a:t>, help teachers catch plagiarism” (2010: 32). “That’s why it’s so important that students know how to properly summarize, paraphrase, and quote material”(Smith, 1998: 12). </a:t>
            </a:r>
            <a:endParaRPr lang="en-US" sz="2800" dirty="0">
              <a:latin typeface="Times New Roman" pitchFamily="18" charset="0"/>
              <a:cs typeface="Times New Roman" pitchFamily="18" charset="0"/>
            </a:endParaRPr>
          </a:p>
        </p:txBody>
      </p:sp>
    </p:spTree>
  </p:cSld>
  <p:clrMapOvr>
    <a:masterClrMapping/>
  </p:clrMapOvr>
  <p:transition spd="slow">
    <p:wheel spokes="8"/>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ctr">
              <a:buNone/>
            </a:pPr>
            <a:r>
              <a:rPr lang="en-US" sz="8000" dirty="0" smtClean="0">
                <a:solidFill>
                  <a:srgbClr val="00B050"/>
                </a:solidFill>
                <a:latin typeface="Times New Roman" pitchFamily="18" charset="0"/>
                <a:cs typeface="Times New Roman" pitchFamily="18" charset="0"/>
              </a:rPr>
              <a:t>Paraphrasing </a:t>
            </a:r>
            <a:endParaRPr lang="en-US" sz="8000" dirty="0">
              <a:solidFill>
                <a:srgbClr val="00B050"/>
              </a:solidFill>
              <a:latin typeface="Times New Roman" pitchFamily="18" charset="0"/>
              <a:cs typeface="Times New Roman" pitchFamily="18" charset="0"/>
            </a:endParaRPr>
          </a:p>
        </p:txBody>
      </p:sp>
    </p:spTree>
  </p:cSld>
  <p:clrMapOvr>
    <a:masterClrMapping/>
  </p:clrMapOvr>
  <p:transition spd="slow">
    <p:dissolv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38200"/>
          </a:xfrm>
        </p:spPr>
        <p:txBody>
          <a:bodyPr>
            <a:normAutofit/>
          </a:bodyPr>
          <a:lstStyle/>
          <a:p>
            <a:pPr algn="ctr"/>
            <a:r>
              <a:rPr lang="en-US" sz="4000" b="1" dirty="0" smtClean="0">
                <a:latin typeface="Times New Roman" pitchFamily="18" charset="0"/>
                <a:cs typeface="Times New Roman" pitchFamily="18" charset="0"/>
              </a:rPr>
              <a:t>Paraphrasing </a:t>
            </a: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a:xfrm>
            <a:off x="228600" y="1447800"/>
            <a:ext cx="8686800" cy="5181600"/>
          </a:xfrm>
        </p:spPr>
        <p:txBody>
          <a:bodyPr>
            <a:noAutofit/>
          </a:bodyPr>
          <a:lstStyle/>
          <a:p>
            <a:pPr lvl="0"/>
            <a:r>
              <a:rPr lang="en-US" sz="3200" dirty="0" smtClean="0">
                <a:latin typeface="Times New Roman" pitchFamily="18" charset="0"/>
                <a:cs typeface="Times New Roman" pitchFamily="18" charset="0"/>
              </a:rPr>
              <a:t>A paraphrase is</a:t>
            </a:r>
          </a:p>
          <a:p>
            <a:pPr lvl="1" algn="just"/>
            <a:r>
              <a:rPr lang="en-US" sz="3200" dirty="0" smtClean="0">
                <a:latin typeface="Times New Roman" pitchFamily="18" charset="0"/>
                <a:cs typeface="Times New Roman" pitchFamily="18" charset="0"/>
              </a:rPr>
              <a:t>A restatement of a passage from a </a:t>
            </a:r>
            <a:r>
              <a:rPr lang="en-US" sz="3200" dirty="0" smtClean="0">
                <a:latin typeface="Times New Roman" pitchFamily="18" charset="0"/>
                <a:cs typeface="Times New Roman" pitchFamily="18" charset="0"/>
              </a:rPr>
              <a:t>source in </a:t>
            </a:r>
            <a:r>
              <a:rPr lang="en-US" sz="3200" dirty="0" smtClean="0">
                <a:latin typeface="Times New Roman" pitchFamily="18" charset="0"/>
                <a:cs typeface="Times New Roman" pitchFamily="18" charset="0"/>
              </a:rPr>
              <a:t>your own </a:t>
            </a:r>
            <a:r>
              <a:rPr lang="en-US" sz="3200" dirty="0" smtClean="0">
                <a:latin typeface="Times New Roman" pitchFamily="18" charset="0"/>
                <a:cs typeface="Times New Roman" pitchFamily="18" charset="0"/>
              </a:rPr>
              <a:t>words In </a:t>
            </a:r>
            <a:r>
              <a:rPr lang="en-US" sz="3200" dirty="0" smtClean="0">
                <a:latin typeface="Times New Roman" pitchFamily="18" charset="0"/>
                <a:cs typeface="Times New Roman" pitchFamily="18" charset="0"/>
              </a:rPr>
              <a:t>a different syntax (sentence structure) from the </a:t>
            </a:r>
            <a:r>
              <a:rPr lang="en-US" sz="3200" dirty="0" smtClean="0">
                <a:latin typeface="Times New Roman" pitchFamily="18" charset="0"/>
                <a:cs typeface="Times New Roman" pitchFamily="18" charset="0"/>
              </a:rPr>
              <a:t>original About </a:t>
            </a:r>
            <a:r>
              <a:rPr lang="en-US" sz="3200" dirty="0" smtClean="0">
                <a:latin typeface="Times New Roman" pitchFamily="18" charset="0"/>
                <a:cs typeface="Times New Roman" pitchFamily="18" charset="0"/>
              </a:rPr>
              <a:t>the same length as the original </a:t>
            </a:r>
            <a:r>
              <a:rPr lang="en-US" sz="3200" dirty="0" smtClean="0">
                <a:latin typeface="Times New Roman" pitchFamily="18" charset="0"/>
                <a:cs typeface="Times New Roman" pitchFamily="18" charset="0"/>
              </a:rPr>
              <a:t>passage that </a:t>
            </a:r>
            <a:r>
              <a:rPr lang="en-US" sz="3200" dirty="0" smtClean="0">
                <a:latin typeface="Times New Roman" pitchFamily="18" charset="0"/>
                <a:cs typeface="Times New Roman" pitchFamily="18" charset="0"/>
              </a:rPr>
              <a:t>retains the ideas and facts of the original without distortion or your </a:t>
            </a:r>
            <a:r>
              <a:rPr lang="en-US" sz="3200" dirty="0" smtClean="0">
                <a:latin typeface="Times New Roman" pitchFamily="18" charset="0"/>
                <a:cs typeface="Times New Roman" pitchFamily="18" charset="0"/>
              </a:rPr>
              <a:t>opinions that </a:t>
            </a:r>
            <a:r>
              <a:rPr lang="en-US" sz="3200" dirty="0" smtClean="0">
                <a:latin typeface="Times New Roman" pitchFamily="18" charset="0"/>
                <a:cs typeface="Times New Roman" pitchFamily="18" charset="0"/>
              </a:rPr>
              <a:t>is followed by a citation.</a:t>
            </a:r>
          </a:p>
          <a:p>
            <a:pPr algn="just"/>
            <a:endParaRPr lang="en-US" sz="3200" dirty="0">
              <a:latin typeface="Times New Roman" pitchFamily="18" charset="0"/>
              <a:cs typeface="Times New Roman" pitchFamily="18" charset="0"/>
            </a:endParaRPr>
          </a:p>
        </p:txBody>
      </p:sp>
    </p:spTree>
  </p:cSld>
  <p:clrMapOvr>
    <a:masterClrMapping/>
  </p:clrMapOvr>
  <p:transition spd="slow">
    <p:split orient="vert" dir="in"/>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9912"/>
          </a:xfrm>
        </p:spPr>
        <p:txBody>
          <a:bodyPr>
            <a:normAutofit/>
          </a:bodyPr>
          <a:lstStyle/>
          <a:p>
            <a:pPr algn="ctr"/>
            <a:r>
              <a:rPr lang="en-US" sz="4000" b="1" dirty="0" smtClean="0">
                <a:latin typeface="Times New Roman" pitchFamily="18" charset="0"/>
                <a:cs typeface="Times New Roman" pitchFamily="18" charset="0"/>
              </a:rPr>
              <a:t>Paraphrasing Step By Step</a:t>
            </a: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752600"/>
            <a:ext cx="8229600" cy="4572000"/>
          </a:xfrm>
        </p:spPr>
        <p:txBody>
          <a:bodyPr>
            <a:normAutofit/>
          </a:bodyPr>
          <a:lstStyle/>
          <a:p>
            <a:pPr algn="just">
              <a:lnSpc>
                <a:spcPct val="90000"/>
              </a:lnSpc>
            </a:pPr>
            <a:r>
              <a:rPr lang="en-US" sz="2800" dirty="0" smtClean="0">
                <a:latin typeface="Times New Roman" pitchFamily="18" charset="0"/>
                <a:cs typeface="Times New Roman" pitchFamily="18" charset="0"/>
              </a:rPr>
              <a:t>Select a passage to paraphrase.</a:t>
            </a:r>
          </a:p>
          <a:p>
            <a:pPr algn="just">
              <a:lnSpc>
                <a:spcPct val="90000"/>
              </a:lnSpc>
            </a:pPr>
            <a:r>
              <a:rPr lang="en-US" sz="2800" dirty="0" smtClean="0">
                <a:latin typeface="Times New Roman" pitchFamily="18" charset="0"/>
                <a:cs typeface="Times New Roman" pitchFamily="18" charset="0"/>
              </a:rPr>
              <a:t>Read the passage until you feel like you understand it completely.</a:t>
            </a:r>
          </a:p>
          <a:p>
            <a:pPr algn="just">
              <a:lnSpc>
                <a:spcPct val="90000"/>
              </a:lnSpc>
            </a:pPr>
            <a:r>
              <a:rPr lang="en-US" sz="2800" dirty="0" smtClean="0">
                <a:latin typeface="Times New Roman" pitchFamily="18" charset="0"/>
                <a:cs typeface="Times New Roman" pitchFamily="18" charset="0"/>
              </a:rPr>
              <a:t>Set aside the book, try to put the passage into your own organization and words.</a:t>
            </a:r>
          </a:p>
          <a:p>
            <a:pPr algn="just">
              <a:lnSpc>
                <a:spcPct val="90000"/>
              </a:lnSpc>
            </a:pPr>
            <a:r>
              <a:rPr lang="en-US" sz="2800" dirty="0" smtClean="0">
                <a:latin typeface="Times New Roman" pitchFamily="18" charset="0"/>
                <a:cs typeface="Times New Roman" pitchFamily="18" charset="0"/>
              </a:rPr>
              <a:t>Carefully select the use of vocabulary in your text keeping in view the readers </a:t>
            </a:r>
          </a:p>
          <a:p>
            <a:pPr algn="just">
              <a:lnSpc>
                <a:spcPct val="90000"/>
              </a:lnSpc>
            </a:pPr>
            <a:r>
              <a:rPr lang="en-US" sz="2800" dirty="0" smtClean="0">
                <a:latin typeface="Times New Roman" pitchFamily="18" charset="0"/>
                <a:cs typeface="Times New Roman" pitchFamily="18" charset="0"/>
              </a:rPr>
              <a:t>Check your paraphrase against the original; it should be ACCURATE and IN YOUR OWN WORDS.</a:t>
            </a:r>
          </a:p>
          <a:p>
            <a:pPr algn="just"/>
            <a:endParaRPr lang="en-US" dirty="0">
              <a:latin typeface="Times New Roman" pitchFamily="18" charset="0"/>
              <a:cs typeface="Times New Roman" pitchFamily="18" charset="0"/>
            </a:endParaRPr>
          </a:p>
        </p:txBody>
      </p:sp>
    </p:spTree>
  </p:cSld>
  <p:clrMapOvr>
    <a:masterClrMapping/>
  </p:clrMapOvr>
  <p:transition spd="slow">
    <p:randomBar dir="vert"/>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14400"/>
          </a:xfrm>
        </p:spPr>
        <p:txBody>
          <a:bodyPr>
            <a:noAutofit/>
          </a:bodyPr>
          <a:lstStyle/>
          <a:p>
            <a:pPr algn="ctr"/>
            <a:r>
              <a:rPr lang="en-US" sz="4000" b="1" dirty="0" smtClean="0">
                <a:latin typeface="Times New Roman" pitchFamily="18" charset="0"/>
                <a:cs typeface="Times New Roman" pitchFamily="18" charset="0"/>
              </a:rPr>
              <a:t>Paraphrasing Do’s and Don’ts</a:t>
            </a: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524000"/>
            <a:ext cx="8229600" cy="4800600"/>
          </a:xfrm>
        </p:spPr>
        <p:txBody>
          <a:bodyPr>
            <a:noAutofit/>
          </a:bodyPr>
          <a:lstStyle/>
          <a:p>
            <a:pPr lvl="0">
              <a:buNone/>
            </a:pPr>
            <a:r>
              <a:rPr lang="en-US" sz="2800" b="1" dirty="0" smtClean="0">
                <a:latin typeface="Times New Roman" pitchFamily="18" charset="0"/>
                <a:cs typeface="Times New Roman" pitchFamily="18" charset="0"/>
              </a:rPr>
              <a:t>Don’ts </a:t>
            </a:r>
            <a:endParaRPr lang="en-US" sz="2800" dirty="0" smtClean="0">
              <a:latin typeface="Times New Roman" pitchFamily="18" charset="0"/>
              <a:cs typeface="Times New Roman" pitchFamily="18" charset="0"/>
            </a:endParaRPr>
          </a:p>
          <a:p>
            <a:pPr lvl="0"/>
            <a:r>
              <a:rPr lang="en-US" sz="2800" dirty="0" smtClean="0">
                <a:latin typeface="Times New Roman" pitchFamily="18" charset="0"/>
                <a:cs typeface="Times New Roman" pitchFamily="18" charset="0"/>
              </a:rPr>
              <a:t>change a few words here and there </a:t>
            </a:r>
          </a:p>
          <a:p>
            <a:pPr lvl="0">
              <a:buNone/>
            </a:pPr>
            <a:r>
              <a:rPr lang="en-US" sz="2800" dirty="0" smtClean="0">
                <a:latin typeface="Times New Roman" pitchFamily="18" charset="0"/>
                <a:cs typeface="Times New Roman" pitchFamily="18" charset="0"/>
              </a:rPr>
              <a:t> </a:t>
            </a:r>
          </a:p>
          <a:p>
            <a:pPr lvl="0"/>
            <a:r>
              <a:rPr lang="en-US" sz="2800" dirty="0" smtClean="0">
                <a:latin typeface="Times New Roman" pitchFamily="18" charset="0"/>
                <a:cs typeface="Times New Roman" pitchFamily="18" charset="0"/>
              </a:rPr>
              <a:t>omit a few sentences or scramble their order </a:t>
            </a:r>
          </a:p>
          <a:p>
            <a:pPr lvl="0">
              <a:buNone/>
            </a:pPr>
            <a:r>
              <a:rPr lang="en-US" sz="2800" dirty="0" smtClean="0">
                <a:latin typeface="Times New Roman" pitchFamily="18" charset="0"/>
                <a:cs typeface="Times New Roman" pitchFamily="18" charset="0"/>
              </a:rPr>
              <a:t> </a:t>
            </a:r>
          </a:p>
          <a:p>
            <a:pPr lvl="0"/>
            <a:r>
              <a:rPr lang="en-US" sz="2800" dirty="0" smtClean="0">
                <a:latin typeface="Times New Roman" pitchFamily="18" charset="0"/>
                <a:cs typeface="Times New Roman" pitchFamily="18" charset="0"/>
              </a:rPr>
              <a:t>use same sentence patterns or vocabulary </a:t>
            </a:r>
          </a:p>
          <a:p>
            <a:pPr lvl="0">
              <a:buNone/>
            </a:pPr>
            <a:r>
              <a:rPr lang="en-US" sz="2800" dirty="0" smtClean="0">
                <a:latin typeface="Times New Roman" pitchFamily="18" charset="0"/>
                <a:cs typeface="Times New Roman" pitchFamily="18" charset="0"/>
              </a:rPr>
              <a:t> </a:t>
            </a:r>
          </a:p>
          <a:p>
            <a:pPr lvl="0"/>
            <a:r>
              <a:rPr lang="en-US" sz="2800" dirty="0" smtClean="0">
                <a:latin typeface="Times New Roman" pitchFamily="18" charset="0"/>
                <a:cs typeface="Times New Roman" pitchFamily="18" charset="0"/>
              </a:rPr>
              <a:t>strain to find substitutes for words that are essential to the meaning of a passage </a:t>
            </a:r>
          </a:p>
        </p:txBody>
      </p:sp>
    </p:spTree>
  </p:cSld>
  <p:clrMapOvr>
    <a:masterClrMapping/>
  </p:clrMapOvr>
  <p:transition spd="slow">
    <p:checke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000" b="1" dirty="0" smtClean="0">
                <a:latin typeface="Times New Roman" pitchFamily="18" charset="0"/>
                <a:cs typeface="Times New Roman" pitchFamily="18" charset="0"/>
              </a:rPr>
              <a:t>Paraphrasing Do’s and Don’ts  </a:t>
            </a:r>
            <a:r>
              <a:rPr lang="en-US" sz="2800" b="1" dirty="0" smtClean="0">
                <a:latin typeface="Times New Roman" pitchFamily="18" charset="0"/>
                <a:cs typeface="Times New Roman" pitchFamily="18" charset="0"/>
              </a:rPr>
              <a:t>(continued …)</a:t>
            </a:r>
            <a:endParaRPr lang="en-US" sz="2800" b="1" dirty="0">
              <a:latin typeface="Times New Roman" pitchFamily="18" charset="0"/>
              <a:cs typeface="Times New Roman" pitchFamily="18" charset="0"/>
            </a:endParaRPr>
          </a:p>
        </p:txBody>
      </p:sp>
      <p:sp>
        <p:nvSpPr>
          <p:cNvPr id="3" name="Content Placeholder 2"/>
          <p:cNvSpPr>
            <a:spLocks noGrp="1"/>
          </p:cNvSpPr>
          <p:nvPr>
            <p:ph idx="1"/>
          </p:nvPr>
        </p:nvSpPr>
        <p:spPr>
          <a:xfrm>
            <a:off x="152400" y="1935480"/>
            <a:ext cx="8839200" cy="4922520"/>
          </a:xfrm>
        </p:spPr>
        <p:txBody>
          <a:bodyPr>
            <a:noAutofit/>
          </a:bodyPr>
          <a:lstStyle/>
          <a:p>
            <a:pPr lvl="0">
              <a:buNone/>
            </a:pPr>
            <a:r>
              <a:rPr lang="en-US" sz="2800" b="1" dirty="0" smtClean="0">
                <a:latin typeface="Times New Roman" pitchFamily="18" charset="0"/>
                <a:cs typeface="Times New Roman" pitchFamily="18" charset="0"/>
              </a:rPr>
              <a:t>Do’s: </a:t>
            </a:r>
            <a:endParaRPr lang="en-US" sz="2800" dirty="0" smtClean="0">
              <a:latin typeface="Times New Roman" pitchFamily="18" charset="0"/>
              <a:cs typeface="Times New Roman" pitchFamily="18" charset="0"/>
            </a:endParaRPr>
          </a:p>
          <a:p>
            <a:pPr lvl="0"/>
            <a:r>
              <a:rPr lang="en-US" sz="2800" dirty="0" smtClean="0">
                <a:latin typeface="Times New Roman" pitchFamily="18" charset="0"/>
                <a:cs typeface="Times New Roman" pitchFamily="18" charset="0"/>
              </a:rPr>
              <a:t>Introduce your own comments or reflections, just be sure to indicate that these are not those of the source </a:t>
            </a:r>
          </a:p>
          <a:p>
            <a:pPr lvl="0"/>
            <a:r>
              <a:rPr lang="en-US" sz="2800" dirty="0" smtClean="0">
                <a:latin typeface="Times New Roman" pitchFamily="18" charset="0"/>
                <a:cs typeface="Times New Roman" pitchFamily="18" charset="0"/>
              </a:rPr>
              <a:t> Reproduce the original’s emphasis and details </a:t>
            </a:r>
          </a:p>
          <a:p>
            <a:pPr lvl="0"/>
            <a:r>
              <a:rPr lang="en-US" sz="2800" dirty="0" smtClean="0">
                <a:latin typeface="Times New Roman" pitchFamily="18" charset="0"/>
                <a:cs typeface="Times New Roman" pitchFamily="18" charset="0"/>
              </a:rPr>
              <a:t> Indicate the author’s name and year of publication of the original source </a:t>
            </a:r>
          </a:p>
          <a:p>
            <a:pPr lvl="0"/>
            <a:r>
              <a:rPr lang="en-US" sz="2800" dirty="0" smtClean="0">
                <a:latin typeface="Times New Roman" pitchFamily="18" charset="0"/>
                <a:cs typeface="Times New Roman" pitchFamily="18" charset="0"/>
              </a:rPr>
              <a:t> Use a dictionary if any words in the original are not completely familiar to you </a:t>
            </a:r>
          </a:p>
          <a:p>
            <a:pPr lvl="0"/>
            <a:r>
              <a:rPr lang="en-US" sz="2800" dirty="0" smtClean="0">
                <a:latin typeface="Times New Roman" pitchFamily="18" charset="0"/>
                <a:cs typeface="Times New Roman" pitchFamily="18" charset="0"/>
              </a:rPr>
              <a:t> Work with whole ideas—break complex sentences down into several simpler ones of your own </a:t>
            </a:r>
          </a:p>
          <a:p>
            <a:endParaRPr lang="en-US" sz="2800" dirty="0">
              <a:latin typeface="Times New Roman" pitchFamily="18" charset="0"/>
              <a:cs typeface="Times New Roman" pitchFamily="18" charset="0"/>
            </a:endParaRPr>
          </a:p>
        </p:txBody>
      </p:sp>
    </p:spTree>
  </p:cSld>
  <p:clrMapOvr>
    <a:masterClrMapping/>
  </p:clrMapOvr>
  <p:transition spd="slow">
    <p:newsflash/>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96112"/>
          </a:xfrm>
        </p:spPr>
        <p:txBody>
          <a:bodyPr>
            <a:normAutofit/>
          </a:bodyPr>
          <a:lstStyle/>
          <a:p>
            <a:pPr algn="ctr"/>
            <a:r>
              <a:rPr lang="en-US" sz="4000" b="1" dirty="0" smtClean="0">
                <a:latin typeface="Times New Roman" pitchFamily="18" charset="0"/>
                <a:cs typeface="Times New Roman" pitchFamily="18" charset="0"/>
              </a:rPr>
              <a:t>Examples of Paraphrasing</a:t>
            </a: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lnSpc>
                <a:spcPct val="90000"/>
              </a:lnSpc>
            </a:pPr>
            <a:r>
              <a:rPr lang="en-US" sz="2800" b="1" dirty="0" smtClean="0">
                <a:latin typeface="Times New Roman" pitchFamily="18" charset="0"/>
                <a:cs typeface="Times New Roman" pitchFamily="18" charset="0"/>
              </a:rPr>
              <a:t>Original: </a:t>
            </a:r>
            <a:r>
              <a:rPr lang="en-US" sz="2800" dirty="0" smtClean="0">
                <a:latin typeface="Times New Roman" pitchFamily="18" charset="0"/>
                <a:cs typeface="Times New Roman" pitchFamily="18" charset="0"/>
              </a:rPr>
              <a:t>The worry on Wall Street is that the housing market is getting so weak it will crimp consumer spending, which until now has helped keep the economy afloat. </a:t>
            </a:r>
          </a:p>
          <a:p>
            <a:pPr algn="just">
              <a:lnSpc>
                <a:spcPct val="90000"/>
              </a:lnSpc>
              <a:buNone/>
            </a:pPr>
            <a:endParaRPr lang="en-US" sz="2800" dirty="0" smtClean="0">
              <a:latin typeface="Times New Roman" pitchFamily="18" charset="0"/>
              <a:cs typeface="Times New Roman" pitchFamily="18" charset="0"/>
            </a:endParaRPr>
          </a:p>
          <a:p>
            <a:pPr algn="just">
              <a:lnSpc>
                <a:spcPct val="90000"/>
              </a:lnSpc>
            </a:pPr>
            <a:r>
              <a:rPr lang="en-US" sz="2800" b="1" dirty="0" smtClean="0">
                <a:latin typeface="Times New Roman" pitchFamily="18" charset="0"/>
                <a:cs typeface="Times New Roman" pitchFamily="18" charset="0"/>
              </a:rPr>
              <a:t>Paraphrased:</a:t>
            </a:r>
            <a:r>
              <a:rPr lang="en-US" sz="2800" dirty="0" smtClean="0">
                <a:latin typeface="Times New Roman" pitchFamily="18" charset="0"/>
                <a:cs typeface="Times New Roman" pitchFamily="18" charset="0"/>
              </a:rPr>
              <a:t> Economists are concerned that consumer spending that is now keeping our national economy alive will soon be affected by the troubles in the housing market (Dixon, 2003).</a:t>
            </a:r>
            <a:endParaRPr lang="en-US" sz="2800" dirty="0">
              <a:latin typeface="Times New Roman" pitchFamily="18" charset="0"/>
              <a:cs typeface="Times New Roman" pitchFamily="18" charset="0"/>
            </a:endParaRPr>
          </a:p>
        </p:txBody>
      </p:sp>
    </p:spTree>
  </p:cSld>
  <p:clrMapOvr>
    <a:masterClrMapping/>
  </p:clrMapOvr>
  <p:transition spd="slow">
    <p:dissolv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38200"/>
          </a:xfrm>
        </p:spPr>
        <p:txBody>
          <a:bodyPr>
            <a:noAutofit/>
          </a:bodyPr>
          <a:lstStyle/>
          <a:p>
            <a:pPr algn="ctr"/>
            <a:r>
              <a:rPr lang="en-US" sz="4000" b="1" dirty="0" smtClean="0">
                <a:latin typeface="Times New Roman" pitchFamily="18" charset="0"/>
                <a:cs typeface="Times New Roman" pitchFamily="18" charset="0"/>
              </a:rPr>
              <a:t>Paraphrasing Exercise</a:t>
            </a: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a:xfrm>
            <a:off x="0" y="1600200"/>
            <a:ext cx="8839200" cy="4724400"/>
          </a:xfrm>
        </p:spPr>
        <p:txBody>
          <a:bodyPr>
            <a:noAutofit/>
          </a:bodyPr>
          <a:lstStyle/>
          <a:p>
            <a:pPr algn="just"/>
            <a:r>
              <a:rPr lang="en-US" sz="2400" b="1" dirty="0" smtClean="0">
                <a:latin typeface="Times New Roman" pitchFamily="18" charset="0"/>
                <a:cs typeface="Times New Roman" pitchFamily="18" charset="0"/>
              </a:rPr>
              <a:t>Original Source </a:t>
            </a:r>
          </a:p>
          <a:p>
            <a:pPr algn="just"/>
            <a:r>
              <a:rPr lang="en-US" sz="2400" dirty="0" smtClean="0">
                <a:latin typeface="Times New Roman" pitchFamily="18" charset="0"/>
                <a:cs typeface="Times New Roman" pitchFamily="18" charset="0"/>
              </a:rPr>
              <a:t>A key factor in explaining the sad state of American education can be found in over-bureaucratization, which is seen in the compulsion to consolidate our public schools into massive factories and to increase to enormous size our universities even in under-populated states. The problem with bureaucracies is that they have to work hard and long to keep from substituting self-serving survival and growth for their original primary objective. Few succeed. Bureaucracies have no soul, no memory, and no conscience. If there is a single stumbling block on the road to the future, it is the bureaucracy as we know it. </a:t>
            </a:r>
          </a:p>
          <a:p>
            <a:pPr algn="just"/>
            <a:r>
              <a:rPr lang="en-US" sz="2400" i="1" dirty="0" smtClean="0">
                <a:latin typeface="Times New Roman" pitchFamily="18" charset="0"/>
                <a:cs typeface="Times New Roman" pitchFamily="18" charset="0"/>
              </a:rPr>
              <a:t>Edward T. Hall, Beyond Culture, Anchor Publishing, 1977, p. 219 </a:t>
            </a:r>
          </a:p>
          <a:p>
            <a:pPr algn="just"/>
            <a:endParaRPr lang="en-US" sz="2400" dirty="0">
              <a:latin typeface="Times New Roman" pitchFamily="18" charset="0"/>
              <a:cs typeface="Times New Roman" pitchFamily="18" charset="0"/>
            </a:endParaRPr>
          </a:p>
        </p:txBody>
      </p:sp>
    </p:spTree>
  </p:cSld>
  <p:clrMapOvr>
    <a:masterClrMapping/>
  </p:clrMapOvr>
  <p:transition spd="slow">
    <p:strips/>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838200"/>
          </a:xfrm>
        </p:spPr>
        <p:txBody>
          <a:bodyPr>
            <a:noAutofit/>
          </a:bodyPr>
          <a:lstStyle/>
          <a:p>
            <a:pPr algn="ctr"/>
            <a:r>
              <a:rPr lang="en-US" sz="4000" b="1" dirty="0" smtClean="0">
                <a:latin typeface="Times New Roman" pitchFamily="18" charset="0"/>
                <a:cs typeface="Times New Roman" pitchFamily="18" charset="0"/>
              </a:rPr>
              <a:t>Paraphrase</a:t>
            </a: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524000"/>
            <a:ext cx="8229600" cy="4800600"/>
          </a:xfrm>
        </p:spPr>
        <p:txBody>
          <a:bodyPr>
            <a:normAutofit lnSpcReduction="10000"/>
          </a:bodyPr>
          <a:lstStyle/>
          <a:p>
            <a:pPr algn="just"/>
            <a:r>
              <a:rPr lang="en-US" dirty="0" smtClean="0">
                <a:latin typeface="Times New Roman" pitchFamily="18" charset="0"/>
                <a:cs typeface="Times New Roman" pitchFamily="18" charset="0"/>
              </a:rPr>
              <a:t>In his book, </a:t>
            </a:r>
            <a:r>
              <a:rPr lang="en-US" i="1" dirty="0" smtClean="0">
                <a:latin typeface="Times New Roman" pitchFamily="18" charset="0"/>
                <a:cs typeface="Times New Roman" pitchFamily="18" charset="0"/>
              </a:rPr>
              <a:t>Beyond Culture</a:t>
            </a:r>
            <a:r>
              <a:rPr lang="en-US" dirty="0" smtClean="0">
                <a:latin typeface="Times New Roman" pitchFamily="18" charset="0"/>
                <a:cs typeface="Times New Roman" pitchFamily="18" charset="0"/>
              </a:rPr>
              <a:t>, Edward T. Hall discusses the problems posed by the increasing bureaucratization of American educational institutions. Hall maintains that over-bureaucratization is one of the key factors governing the state of education in America today. He points to the tendency of bureaucracies to promote their own growth and survival first and foremost, and observes that few overcome that tendency. He believes that this is responsible for the fact that many public schools bear a closer resemblance to factories than to educational institutions. In Hall's words, ‘Bureaucracies have no soul, no memory, and no conscience’ (Hall, 1977: 219)</a:t>
            </a:r>
            <a:endParaRPr lang="en-US" dirty="0">
              <a:latin typeface="Times New Roman" pitchFamily="18" charset="0"/>
              <a:cs typeface="Times New Roman" pitchFamily="18" charset="0"/>
            </a:endParaRPr>
          </a:p>
        </p:txBody>
      </p:sp>
    </p:spTree>
  </p:cSld>
  <p:clrMapOvr>
    <a:masterClrMapping/>
  </p:clrMapOvr>
  <p:transition spd="slow">
    <p:plus/>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fontScale="90000"/>
          </a:bodyPr>
          <a:lstStyle/>
          <a:p>
            <a:pPr algn="ctr"/>
            <a:r>
              <a:rPr lang="en-US" sz="3600" b="1" dirty="0" smtClean="0">
                <a:latin typeface="Times New Roman" pitchFamily="18" charset="0"/>
                <a:cs typeface="Times New Roman" pitchFamily="18" charset="0"/>
              </a:rPr>
              <a:t>Need and Importance</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371600"/>
            <a:ext cx="8229600" cy="4953000"/>
          </a:xfrm>
        </p:spPr>
        <p:txBody>
          <a:bodyPr>
            <a:normAutofit fontScale="92500"/>
          </a:bodyPr>
          <a:lstStyle/>
          <a:p>
            <a:pPr algn="just">
              <a:lnSpc>
                <a:spcPct val="150000"/>
              </a:lnSpc>
            </a:pPr>
            <a:r>
              <a:rPr lang="en-US" sz="2800" dirty="0" smtClean="0">
                <a:latin typeface="Times New Roman" pitchFamily="18" charset="0"/>
                <a:cs typeface="Times New Roman" pitchFamily="18" charset="0"/>
              </a:rPr>
              <a:t>Chapter 2, known as the Literature Review, is where most of a dissertation's sources are cited. It is the scholarly core of the dissertation.</a:t>
            </a:r>
          </a:p>
          <a:p>
            <a:pPr algn="just">
              <a:lnSpc>
                <a:spcPct val="150000"/>
              </a:lnSpc>
            </a:pPr>
            <a:r>
              <a:rPr lang="en-US" sz="2800" dirty="0" smtClean="0">
                <a:latin typeface="Times New Roman" pitchFamily="18" charset="0"/>
                <a:cs typeface="Times New Roman" pitchFamily="18" charset="0"/>
              </a:rPr>
              <a:t>You must locate current research studies (usually found in professional journal articles) that have contributed to the field in a theme similar to your own dissertation. You need to review these documents with a critical eye!</a:t>
            </a:r>
          </a:p>
          <a:p>
            <a:pPr algn="just">
              <a:lnSpc>
                <a:spcPct val="150000"/>
              </a:lnSpc>
            </a:pPr>
            <a:endParaRPr lang="en-US" sz="2800" dirty="0" smtClean="0">
              <a:latin typeface="Times New Roman" pitchFamily="18" charset="0"/>
              <a:cs typeface="Times New Roman" pitchFamily="18" charset="0"/>
            </a:endParaRPr>
          </a:p>
          <a:p>
            <a:endParaRPr lang="en-US" dirty="0"/>
          </a:p>
        </p:txBody>
      </p:sp>
    </p:spTree>
  </p:cSld>
  <p:clrMapOvr>
    <a:masterClrMapping/>
  </p:clrMapOvr>
  <p:transition spd="slow"/>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715000"/>
          </a:xfrm>
        </p:spPr>
        <p:txBody>
          <a:bodyPr>
            <a:normAutofit lnSpcReduction="10000"/>
          </a:bodyPr>
          <a:lstStyle/>
          <a:p>
            <a:pPr algn="just"/>
            <a:r>
              <a:rPr lang="en-US" b="1" dirty="0" smtClean="0">
                <a:latin typeface="Times New Roman" pitchFamily="18" charset="0"/>
                <a:cs typeface="Times New Roman" pitchFamily="18" charset="0"/>
              </a:rPr>
              <a:t>The original passage:</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Students frequently overuse direct quotation in taking notes, and as a result they overuse quotations in the final [research] paper. Probably only about 10% of your final manuscript should appear as directly quoted matter. Therefore, you should strive to limit the amount of exact transcribing of source materials while taking notes. Lester, James D. </a:t>
            </a:r>
            <a:r>
              <a:rPr lang="en-US" u="sng" dirty="0" smtClean="0">
                <a:latin typeface="Times New Roman" pitchFamily="18" charset="0"/>
                <a:cs typeface="Times New Roman" pitchFamily="18" charset="0"/>
              </a:rPr>
              <a:t>Writing Research Papers</a:t>
            </a:r>
            <a:r>
              <a:rPr lang="en-US" dirty="0" smtClean="0">
                <a:latin typeface="Times New Roman" pitchFamily="18" charset="0"/>
                <a:cs typeface="Times New Roman" pitchFamily="18" charset="0"/>
              </a:rPr>
              <a:t>. 2nd ed. (1976): 46-47.</a:t>
            </a:r>
          </a:p>
          <a:p>
            <a:pPr algn="just"/>
            <a:r>
              <a:rPr lang="en-US" b="1" dirty="0" smtClean="0">
                <a:latin typeface="Times New Roman" pitchFamily="18" charset="0"/>
                <a:cs typeface="Times New Roman" pitchFamily="18" charset="0"/>
              </a:rPr>
              <a:t>A legitimate paraphrase:</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In research papers students often quote excessively, failing to keep quoted material down to a desirable level. Since the problem usually originates during note taking, it is essential to minimize the material recorded verbatim (Lester 46-47).</a:t>
            </a:r>
          </a:p>
          <a:p>
            <a:pPr algn="just"/>
            <a:endParaRPr lang="en-US" dirty="0">
              <a:latin typeface="Times New Roman" pitchFamily="18" charset="0"/>
              <a:cs typeface="Times New Roman" pitchFamily="18" charset="0"/>
            </a:endParaRPr>
          </a:p>
        </p:txBody>
      </p:sp>
    </p:spTree>
  </p:cSld>
  <p:clrMapOvr>
    <a:masterClrMapping/>
  </p:clrMapOvr>
  <p:transition spd="slow">
    <p:comb dir="vert"/>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ctr">
              <a:buNone/>
            </a:pPr>
            <a:r>
              <a:rPr lang="en-US" sz="8000" dirty="0" smtClean="0">
                <a:solidFill>
                  <a:srgbClr val="7030A0"/>
                </a:solidFill>
                <a:latin typeface="Times New Roman" pitchFamily="18" charset="0"/>
                <a:cs typeface="Times New Roman" pitchFamily="18" charset="0"/>
              </a:rPr>
              <a:t>Summarizing</a:t>
            </a:r>
          </a:p>
          <a:p>
            <a:pPr algn="ctr">
              <a:buNone/>
            </a:pPr>
            <a:endParaRPr lang="en-US" sz="8000" dirty="0">
              <a:solidFill>
                <a:srgbClr val="7030A0"/>
              </a:solidFill>
              <a:latin typeface="Times New Roman" pitchFamily="18" charset="0"/>
              <a:cs typeface="Times New Roman" pitchFamily="18" charset="0"/>
            </a:endParaRPr>
          </a:p>
        </p:txBody>
      </p:sp>
    </p:spTree>
  </p:cSld>
  <p:clrMapOvr>
    <a:masterClrMapping/>
  </p:clrMapOvr>
  <p:transition spd="slow">
    <p:dissolv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762000"/>
          </a:xfrm>
        </p:spPr>
        <p:txBody>
          <a:bodyPr>
            <a:normAutofit/>
          </a:bodyPr>
          <a:lstStyle/>
          <a:p>
            <a:pPr algn="ctr"/>
            <a:r>
              <a:rPr lang="en-US" sz="4000" b="1" dirty="0" smtClean="0">
                <a:latin typeface="Times New Roman" pitchFamily="18" charset="0"/>
                <a:cs typeface="Times New Roman" pitchFamily="18" charset="0"/>
              </a:rPr>
              <a:t>What is a Summary? </a:t>
            </a: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a:xfrm>
            <a:off x="228600" y="1447800"/>
            <a:ext cx="8686800" cy="5410200"/>
          </a:xfrm>
        </p:spPr>
        <p:txBody>
          <a:bodyPr>
            <a:noAutofit/>
          </a:bodyPr>
          <a:lstStyle/>
          <a:p>
            <a:pPr lvl="0">
              <a:buNone/>
            </a:pPr>
            <a:r>
              <a:rPr lang="en-US" sz="2800" dirty="0" smtClean="0">
                <a:latin typeface="Times New Roman" pitchFamily="18" charset="0"/>
                <a:cs typeface="Times New Roman" pitchFamily="18" charset="0"/>
              </a:rPr>
              <a:t>A summary is a restatement of the main idea of a passage from a source</a:t>
            </a:r>
          </a:p>
          <a:p>
            <a:pPr lvl="2"/>
            <a:r>
              <a:rPr lang="en-US" sz="2800" dirty="0" smtClean="0">
                <a:latin typeface="Times New Roman" pitchFamily="18" charset="0"/>
                <a:cs typeface="Times New Roman" pitchFamily="18" charset="0"/>
              </a:rPr>
              <a:t>In your own words</a:t>
            </a:r>
          </a:p>
          <a:p>
            <a:pPr lvl="2"/>
            <a:r>
              <a:rPr lang="en-US" sz="2800" dirty="0" smtClean="0">
                <a:latin typeface="Times New Roman" pitchFamily="18" charset="0"/>
                <a:cs typeface="Times New Roman" pitchFamily="18" charset="0"/>
              </a:rPr>
              <a:t>In a different syntax (sentence structure) from the original</a:t>
            </a:r>
          </a:p>
          <a:p>
            <a:pPr lvl="2"/>
            <a:r>
              <a:rPr lang="en-US" sz="2800" dirty="0" smtClean="0">
                <a:latin typeface="Times New Roman" pitchFamily="18" charset="0"/>
                <a:cs typeface="Times New Roman" pitchFamily="18" charset="0"/>
              </a:rPr>
              <a:t>Shorter than the original passage, approximately one third the length of the original source</a:t>
            </a:r>
          </a:p>
          <a:p>
            <a:pPr lvl="2"/>
            <a:r>
              <a:rPr lang="en-US" sz="2800" dirty="0" smtClean="0">
                <a:latin typeface="Times New Roman" pitchFamily="18" charset="0"/>
                <a:cs typeface="Times New Roman" pitchFamily="18" charset="0"/>
              </a:rPr>
              <a:t>That omits details</a:t>
            </a:r>
          </a:p>
          <a:p>
            <a:pPr lvl="2"/>
            <a:r>
              <a:rPr lang="en-US" sz="2800" dirty="0" smtClean="0">
                <a:latin typeface="Times New Roman" pitchFamily="18" charset="0"/>
                <a:cs typeface="Times New Roman" pitchFamily="18" charset="0"/>
              </a:rPr>
              <a:t>That retains the ideas of the original without distortion or your opinions</a:t>
            </a:r>
          </a:p>
          <a:p>
            <a:pPr lvl="2"/>
            <a:r>
              <a:rPr lang="en-US" sz="2800" dirty="0" smtClean="0">
                <a:latin typeface="Times New Roman" pitchFamily="18" charset="0"/>
                <a:cs typeface="Times New Roman" pitchFamily="18" charset="0"/>
              </a:rPr>
              <a:t>That is followed by a citation.</a:t>
            </a:r>
          </a:p>
          <a:p>
            <a:endParaRPr lang="en-US" sz="2800" dirty="0">
              <a:latin typeface="Times New Roman" pitchFamily="18" charset="0"/>
              <a:cs typeface="Times New Roman" pitchFamily="18" charset="0"/>
            </a:endParaRPr>
          </a:p>
        </p:txBody>
      </p:sp>
    </p:spTree>
  </p:cSld>
  <p:clrMapOvr>
    <a:masterClrMapping/>
  </p:clrMapOvr>
  <p:transition spd="slow">
    <p:wheel spokes="1"/>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smtClean="0">
                <a:latin typeface="Times New Roman" pitchFamily="18" charset="0"/>
                <a:cs typeface="Times New Roman" pitchFamily="18" charset="0"/>
              </a:rPr>
              <a:t>When should I …</a:t>
            </a: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935480"/>
            <a:ext cx="8229600" cy="4693920"/>
          </a:xfrm>
        </p:spPr>
        <p:txBody>
          <a:bodyPr>
            <a:normAutofit/>
          </a:bodyPr>
          <a:lstStyle/>
          <a:p>
            <a:pPr algn="ctr">
              <a:buNone/>
            </a:pPr>
            <a:endParaRPr lang="en-US" sz="3600" dirty="0" smtClean="0">
              <a:latin typeface="Times New Roman" pitchFamily="18" charset="0"/>
              <a:cs typeface="Times New Roman" pitchFamily="18" charset="0"/>
            </a:endParaRPr>
          </a:p>
          <a:p>
            <a:pPr algn="ctr">
              <a:buNone/>
            </a:pPr>
            <a:endParaRPr lang="en-US" sz="3600" dirty="0" smtClean="0">
              <a:latin typeface="Times New Roman" pitchFamily="18" charset="0"/>
              <a:cs typeface="Times New Roman" pitchFamily="18" charset="0"/>
            </a:endParaRPr>
          </a:p>
          <a:p>
            <a:pPr algn="ctr">
              <a:buNone/>
            </a:pPr>
            <a:r>
              <a:rPr lang="en-US" sz="3600" dirty="0" smtClean="0">
                <a:latin typeface="Times New Roman" pitchFamily="18" charset="0"/>
                <a:cs typeface="Times New Roman" pitchFamily="18" charset="0"/>
              </a:rPr>
              <a:t>Paraphrase</a:t>
            </a:r>
          </a:p>
          <a:p>
            <a:pPr algn="ctr">
              <a:buNone/>
            </a:pPr>
            <a:r>
              <a:rPr lang="en-US" sz="3600" dirty="0" smtClean="0">
                <a:latin typeface="Times New Roman" pitchFamily="18" charset="0"/>
                <a:cs typeface="Times New Roman" pitchFamily="18" charset="0"/>
              </a:rPr>
              <a:t>Quote</a:t>
            </a:r>
          </a:p>
          <a:p>
            <a:pPr algn="ctr">
              <a:buNone/>
            </a:pPr>
            <a:r>
              <a:rPr lang="en-US" sz="3600" dirty="0" smtClean="0">
                <a:latin typeface="Times New Roman" pitchFamily="18" charset="0"/>
                <a:cs typeface="Times New Roman" pitchFamily="18" charset="0"/>
              </a:rPr>
              <a:t> OR</a:t>
            </a:r>
          </a:p>
          <a:p>
            <a:pPr algn="ctr">
              <a:buNone/>
            </a:pPr>
            <a:r>
              <a:rPr lang="en-US" sz="3600" dirty="0" smtClean="0">
                <a:latin typeface="Times New Roman" pitchFamily="18" charset="0"/>
                <a:cs typeface="Times New Roman" pitchFamily="18" charset="0"/>
              </a:rPr>
              <a:t>Summarize</a:t>
            </a:r>
            <a:endParaRPr lang="en-US" sz="3600" dirty="0">
              <a:latin typeface="Times New Roman" pitchFamily="18" charset="0"/>
              <a:cs typeface="Times New Roman" pitchFamily="18" charset="0"/>
            </a:endParaRPr>
          </a:p>
        </p:txBody>
      </p:sp>
    </p:spTree>
  </p:cSld>
  <p:clrMapOvr>
    <a:masterClrMapping/>
  </p:clrMapOvr>
  <p:transition spd="slow"/>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838200"/>
          </a:xfrm>
        </p:spPr>
        <p:txBody>
          <a:bodyPr>
            <a:normAutofit/>
          </a:bodyPr>
          <a:lstStyle/>
          <a:p>
            <a:pPr algn="ctr"/>
            <a:r>
              <a:rPr lang="en-US" sz="4000" b="1" dirty="0" smtClean="0">
                <a:latin typeface="Times New Roman" pitchFamily="18" charset="0"/>
                <a:ea typeface="ＭＳ Ｐゴシック" pitchFamily="34" charset="-128"/>
                <a:cs typeface="Times New Roman" pitchFamily="18" charset="0"/>
              </a:rPr>
              <a:t>When Should I…</a:t>
            </a:r>
            <a:endParaRPr lang="en-US" sz="4000" b="1"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0" y="1447800"/>
          <a:ext cx="8686800" cy="4793480"/>
        </p:xfrm>
        <a:graphic>
          <a:graphicData uri="http://schemas.openxmlformats.org/drawingml/2006/table">
            <a:tbl>
              <a:tblPr firstRow="1" bandRow="1">
                <a:tableStyleId>{5C22544A-7EE6-4342-B048-85BDC9FD1C3A}</a:tableStyleId>
              </a:tblPr>
              <a:tblGrid>
                <a:gridCol w="2895600"/>
                <a:gridCol w="2895600"/>
                <a:gridCol w="2895600"/>
              </a:tblGrid>
              <a:tr h="441464">
                <a:tc>
                  <a:txBody>
                    <a:bodyPr/>
                    <a:lstStyle/>
                    <a:p>
                      <a:r>
                        <a:rPr lang="en-US" sz="2000" dirty="0" smtClean="0">
                          <a:latin typeface="Times New Roman" pitchFamily="18" charset="0"/>
                          <a:cs typeface="Times New Roman" pitchFamily="18" charset="0"/>
                        </a:rPr>
                        <a:t>Paraphrase?</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Quote?</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Summarize?</a:t>
                      </a:r>
                      <a:endParaRPr lang="en-US" sz="2000" dirty="0">
                        <a:latin typeface="Times New Roman" pitchFamily="18" charset="0"/>
                        <a:cs typeface="Times New Roman" pitchFamily="18" charset="0"/>
                      </a:endParaRPr>
                    </a:p>
                  </a:txBody>
                  <a:tcPr/>
                </a:tc>
              </a:tr>
              <a:tr h="192073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latin typeface="Times New Roman" pitchFamily="18" charset="0"/>
                          <a:cs typeface="Times New Roman" pitchFamily="18" charset="0"/>
                        </a:rPr>
                        <a:t>1. The author’s words will be difficult for your reader to understand</a:t>
                      </a:r>
                      <a:endParaRPr lang="en-US" sz="200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latin typeface="Times New Roman" pitchFamily="18" charset="0"/>
                          <a:cs typeface="Times New Roman" pitchFamily="18" charset="0"/>
                        </a:rPr>
                        <a:t>1. Everything the author writes is important</a:t>
                      </a:r>
                      <a:endParaRPr lang="en-US" sz="2000" dirty="0">
                        <a:latin typeface="Times New Roman" pitchFamily="18" charset="0"/>
                        <a:cs typeface="Times New Roman" pitchFamily="18" charset="0"/>
                      </a:endParaRPr>
                    </a:p>
                  </a:txBody>
                  <a:tcPr/>
                </a:tc>
                <a:tc>
                  <a:txBody>
                    <a:bodyPr/>
                    <a:lstStyle/>
                    <a:p>
                      <a:pPr marL="342900" indent="-342900">
                        <a:buAutoNum type="arabicPeriod"/>
                      </a:pPr>
                      <a:r>
                        <a:rPr lang="en-US" sz="2000" dirty="0" smtClean="0">
                          <a:latin typeface="Times New Roman" pitchFamily="18" charset="0"/>
                          <a:cs typeface="Times New Roman" pitchFamily="18" charset="0"/>
                        </a:rPr>
                        <a:t>Not all the</a:t>
                      </a:r>
                      <a:r>
                        <a:rPr lang="en-US" sz="2000" baseline="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author’s</a:t>
                      </a:r>
                      <a:endParaRPr lang="en-US" sz="2000" baseline="0" dirty="0" smtClean="0">
                        <a:latin typeface="Times New Roman" pitchFamily="18" charset="0"/>
                        <a:cs typeface="Times New Roman" pitchFamily="18" charset="0"/>
                      </a:endParaRPr>
                    </a:p>
                    <a:p>
                      <a:pPr marL="342900" indent="-342900">
                        <a:buNone/>
                      </a:pPr>
                      <a:r>
                        <a:rPr lang="en-US" sz="2000" dirty="0" smtClean="0">
                          <a:latin typeface="Times New Roman" pitchFamily="18" charset="0"/>
                          <a:cs typeface="Times New Roman" pitchFamily="18" charset="0"/>
                        </a:rPr>
                        <a:t>words</a:t>
                      </a:r>
                      <a:r>
                        <a:rPr lang="en-US" sz="2000" baseline="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are necessary</a:t>
                      </a:r>
                    </a:p>
                    <a:p>
                      <a:pPr marL="342900" indent="-342900">
                        <a:buNone/>
                      </a:pPr>
                      <a:r>
                        <a:rPr lang="en-US" sz="2000" dirty="0" smtClean="0">
                          <a:latin typeface="Times New Roman" pitchFamily="18" charset="0"/>
                          <a:cs typeface="Times New Roman" pitchFamily="18" charset="0"/>
                        </a:rPr>
                        <a:t>e.g.</a:t>
                      </a:r>
                      <a:r>
                        <a:rPr lang="en-US" sz="2000" baseline="0" dirty="0" smtClean="0">
                          <a:latin typeface="Times New Roman" pitchFamily="18" charset="0"/>
                          <a:cs typeface="Times New Roman" pitchFamily="18" charset="0"/>
                        </a:rPr>
                        <a:t> If the author gives</a:t>
                      </a:r>
                    </a:p>
                    <a:p>
                      <a:pPr marL="342900" indent="-342900">
                        <a:buNone/>
                      </a:pPr>
                      <a:r>
                        <a:rPr lang="en-US" sz="2000" baseline="0" dirty="0" smtClean="0">
                          <a:latin typeface="Times New Roman" pitchFamily="18" charset="0"/>
                          <a:cs typeface="Times New Roman" pitchFamily="18" charset="0"/>
                        </a:rPr>
                        <a:t>examples or explanations</a:t>
                      </a:r>
                    </a:p>
                    <a:p>
                      <a:pPr marL="342900" indent="-342900">
                        <a:buNone/>
                      </a:pPr>
                      <a:r>
                        <a:rPr lang="en-US" sz="2000" baseline="0" dirty="0" smtClean="0">
                          <a:latin typeface="Times New Roman" pitchFamily="18" charset="0"/>
                          <a:cs typeface="Times New Roman" pitchFamily="18" charset="0"/>
                        </a:rPr>
                        <a:t>that you don’t need to put</a:t>
                      </a:r>
                    </a:p>
                    <a:p>
                      <a:pPr marL="342900" indent="-342900">
                        <a:buNone/>
                      </a:pPr>
                      <a:r>
                        <a:rPr lang="en-US" sz="2000" baseline="0" dirty="0" smtClean="0">
                          <a:latin typeface="Times New Roman" pitchFamily="18" charset="0"/>
                          <a:cs typeface="Times New Roman" pitchFamily="18" charset="0"/>
                        </a:rPr>
                        <a:t>in your text</a:t>
                      </a:r>
                      <a:endParaRPr lang="en-US" sz="2000" dirty="0">
                        <a:latin typeface="Times New Roman" pitchFamily="18" charset="0"/>
                        <a:cs typeface="Times New Roman" pitchFamily="18" charset="0"/>
                      </a:endParaRPr>
                    </a:p>
                  </a:txBody>
                  <a:tcPr/>
                </a:tc>
              </a:tr>
              <a:tr h="1066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latin typeface="Times New Roman" pitchFamily="18" charset="0"/>
                          <a:cs typeface="Times New Roman" pitchFamily="18" charset="0"/>
                        </a:rPr>
                        <a:t>2. Your instructor wants to know if you understand the author correctly</a:t>
                      </a:r>
                    </a:p>
                    <a:p>
                      <a:endParaRPr lang="en-US" sz="200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latin typeface="Times New Roman" pitchFamily="18" charset="0"/>
                          <a:cs typeface="Times New Roman" pitchFamily="18" charset="0"/>
                        </a:rPr>
                        <a:t>2.</a:t>
                      </a:r>
                      <a:r>
                        <a:rPr lang="en-US" sz="2000" baseline="0" dirty="0" smtClean="0">
                          <a:latin typeface="Times New Roman" pitchFamily="18" charset="0"/>
                          <a:cs typeface="Times New Roman" pitchFamily="18" charset="0"/>
                        </a:rPr>
                        <a:t> The quotation will not make your text too long</a:t>
                      </a:r>
                      <a:endParaRPr lang="en-US" sz="2000" dirty="0" smtClean="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latin typeface="Times New Roman" pitchFamily="18" charset="0"/>
                          <a:cs typeface="Times New Roman" pitchFamily="18" charset="0"/>
                        </a:rPr>
                        <a:t>2.</a:t>
                      </a:r>
                      <a:r>
                        <a:rPr lang="en-US" sz="2000" baseline="0" dirty="0" smtClean="0">
                          <a:latin typeface="Times New Roman" pitchFamily="18" charset="0"/>
                          <a:cs typeface="Times New Roman" pitchFamily="18" charset="0"/>
                        </a:rPr>
                        <a:t> If paraphrasing or quoting will make your text too long</a:t>
                      </a:r>
                      <a:endParaRPr lang="en-US" sz="2000" dirty="0" smtClean="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a:txBody>
                  <a:tcPr/>
                </a:tc>
              </a:tr>
              <a:tr h="1120640">
                <a:tc>
                  <a:txBody>
                    <a:bodyPr/>
                    <a:lstStyle/>
                    <a:p>
                      <a:endParaRPr lang="en-US" sz="200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latin typeface="Times New Roman" pitchFamily="18" charset="0"/>
                          <a:cs typeface="Times New Roman" pitchFamily="18" charset="0"/>
                        </a:rPr>
                        <a:t>3. You haven’t used many quotations already</a:t>
                      </a:r>
                      <a:endParaRPr lang="en-US" sz="2000" dirty="0">
                        <a:latin typeface="Times New Roman" pitchFamily="18" charset="0"/>
                        <a:cs typeface="Times New Roman" pitchFamily="18" charset="0"/>
                      </a:endParaRPr>
                    </a:p>
                  </a:txBody>
                  <a:tcPr/>
                </a:tc>
                <a:tc>
                  <a:txBody>
                    <a:bodyPr/>
                    <a:lstStyle/>
                    <a:p>
                      <a:endParaRPr lang="en-US" sz="2000" dirty="0">
                        <a:latin typeface="Times New Roman" pitchFamily="18" charset="0"/>
                        <a:cs typeface="Times New Roman" pitchFamily="18" charset="0"/>
                      </a:endParaRPr>
                    </a:p>
                  </a:txBody>
                  <a:tcPr/>
                </a:tc>
              </a:tr>
            </a:tbl>
          </a:graphicData>
        </a:graphic>
      </p:graphicFrame>
    </p:spTree>
  </p:cSld>
  <p:clrMapOvr>
    <a:masterClrMapping/>
  </p:clrMapOvr>
  <p:transition spd="slow">
    <p:blinds/>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ctr">
              <a:buNone/>
            </a:pPr>
            <a:r>
              <a:rPr lang="en-US" sz="8000" dirty="0" smtClean="0">
                <a:solidFill>
                  <a:srgbClr val="C00000"/>
                </a:solidFill>
              </a:rPr>
              <a:t>Thanks </a:t>
            </a:r>
          </a:p>
          <a:p>
            <a:pPr algn="ctr"/>
            <a:endParaRPr lang="en-US" sz="8000" dirty="0">
              <a:solidFill>
                <a:srgbClr val="C00000"/>
              </a:solidFill>
            </a:endParaRPr>
          </a:p>
        </p:txBody>
      </p:sp>
    </p:spTree>
  </p:cSld>
  <p:clrMapOvr>
    <a:masterClrMapping/>
  </p:clrMapOvr>
  <p:transition spd="slow">
    <p:cover dir="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smtClean="0">
                <a:latin typeface="Times New Roman" pitchFamily="18" charset="0"/>
                <a:cs typeface="Times New Roman" pitchFamily="18" charset="0"/>
              </a:rPr>
              <a:t>Purpose of Literature Review</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lvl="2"/>
            <a:r>
              <a:rPr lang="en-US" sz="2800" dirty="0" smtClean="0">
                <a:latin typeface="Times New Roman" pitchFamily="18" charset="0"/>
                <a:cs typeface="Times New Roman" pitchFamily="18" charset="0"/>
              </a:rPr>
              <a:t>Providing knowledge of the Problem area</a:t>
            </a:r>
          </a:p>
          <a:p>
            <a:pPr lvl="2"/>
            <a:r>
              <a:rPr lang="en-US" sz="2800" dirty="0" smtClean="0">
                <a:latin typeface="Times New Roman" pitchFamily="18" charset="0"/>
                <a:cs typeface="Times New Roman" pitchFamily="18" charset="0"/>
              </a:rPr>
              <a:t>Acknowledging the strengths of previous studies</a:t>
            </a:r>
          </a:p>
          <a:p>
            <a:pPr lvl="2"/>
            <a:r>
              <a:rPr lang="en-US" sz="2800" dirty="0" smtClean="0">
                <a:latin typeface="Times New Roman" pitchFamily="18" charset="0"/>
                <a:cs typeface="Times New Roman" pitchFamily="18" charset="0"/>
              </a:rPr>
              <a:t>Criticizing the limitations/weakness of previous studies</a:t>
            </a:r>
          </a:p>
          <a:p>
            <a:pPr lvl="2"/>
            <a:r>
              <a:rPr lang="en-US" sz="2800" dirty="0" smtClean="0">
                <a:latin typeface="Times New Roman" pitchFamily="18" charset="0"/>
                <a:cs typeface="Times New Roman" pitchFamily="18" charset="0"/>
              </a:rPr>
              <a:t>Identifying gaps</a:t>
            </a:r>
          </a:p>
          <a:p>
            <a:pPr lvl="2"/>
            <a:r>
              <a:rPr lang="en-US" sz="2800" dirty="0" smtClean="0">
                <a:latin typeface="Times New Roman" pitchFamily="18" charset="0"/>
                <a:cs typeface="Times New Roman" pitchFamily="18" charset="0"/>
              </a:rPr>
              <a:t>Justifying the need for the proposed study</a:t>
            </a:r>
          </a:p>
          <a:p>
            <a:endParaRPr lang="en-US" sz="2800" dirty="0" smtClean="0"/>
          </a:p>
          <a:p>
            <a:endParaRPr lang="en-US" sz="2800" dirty="0"/>
          </a:p>
        </p:txBody>
      </p:sp>
    </p:spTree>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smtClean="0">
                <a:latin typeface="Times New Roman" pitchFamily="18" charset="0"/>
                <a:cs typeface="Times New Roman" pitchFamily="18" charset="0"/>
              </a:rPr>
              <a:t>Sources of Information</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marL="274320" lvl="1" indent="-274320">
              <a:buClr>
                <a:schemeClr val="accent3"/>
              </a:buClr>
              <a:buSzPct val="95000"/>
            </a:pPr>
            <a:r>
              <a:rPr lang="en-US" dirty="0" smtClean="0">
                <a:latin typeface="Times New Roman" pitchFamily="18" charset="0"/>
                <a:cs typeface="Times New Roman" pitchFamily="18" charset="0"/>
              </a:rPr>
              <a:t>Books</a:t>
            </a:r>
          </a:p>
          <a:p>
            <a:pPr marL="274320" lvl="1" indent="-274320">
              <a:buClr>
                <a:schemeClr val="accent3"/>
              </a:buClr>
              <a:buSzPct val="95000"/>
            </a:pPr>
            <a:r>
              <a:rPr lang="en-US" dirty="0" smtClean="0">
                <a:latin typeface="Times New Roman" pitchFamily="18" charset="0"/>
                <a:cs typeface="Times New Roman" pitchFamily="18" charset="0"/>
              </a:rPr>
              <a:t>Articles in Popular journals</a:t>
            </a:r>
          </a:p>
          <a:p>
            <a:pPr marL="274320" lvl="1" indent="-274320">
              <a:buClr>
                <a:schemeClr val="accent3"/>
              </a:buClr>
              <a:buSzPct val="95000"/>
            </a:pPr>
            <a:r>
              <a:rPr lang="en-US" dirty="0" smtClean="0">
                <a:latin typeface="Times New Roman" pitchFamily="18" charset="0"/>
                <a:cs typeface="Times New Roman" pitchFamily="18" charset="0"/>
              </a:rPr>
              <a:t>Articles in Popular Newspapers and Magazines </a:t>
            </a:r>
          </a:p>
          <a:p>
            <a:pPr marL="274320" lvl="1" indent="-274320">
              <a:buClr>
                <a:schemeClr val="accent3"/>
              </a:buClr>
              <a:buSzPct val="95000"/>
            </a:pPr>
            <a:r>
              <a:rPr lang="en-US" dirty="0" smtClean="0">
                <a:latin typeface="Times New Roman" pitchFamily="18" charset="0"/>
                <a:cs typeface="Times New Roman" pitchFamily="18" charset="0"/>
              </a:rPr>
              <a:t>Official Reports</a:t>
            </a:r>
          </a:p>
          <a:p>
            <a:pPr marL="274320" lvl="1" indent="-274320">
              <a:buClr>
                <a:schemeClr val="accent3"/>
              </a:buClr>
              <a:buSzPct val="95000"/>
            </a:pPr>
            <a:r>
              <a:rPr lang="en-US" dirty="0" smtClean="0">
                <a:latin typeface="Times New Roman" pitchFamily="18" charset="0"/>
                <a:cs typeface="Times New Roman" pitchFamily="18" charset="0"/>
              </a:rPr>
              <a:t>PhD Thesis</a:t>
            </a:r>
          </a:p>
          <a:p>
            <a:pPr marL="274320" lvl="1" indent="-274320">
              <a:buClr>
                <a:schemeClr val="accent3"/>
              </a:buClr>
              <a:buSzPct val="95000"/>
            </a:pPr>
            <a:r>
              <a:rPr lang="en-US" dirty="0" smtClean="0">
                <a:latin typeface="Times New Roman" pitchFamily="18" charset="0"/>
                <a:cs typeface="Times New Roman" pitchFamily="18" charset="0"/>
              </a:rPr>
              <a:t>Personal Communications with experts</a:t>
            </a:r>
          </a:p>
          <a:p>
            <a:pPr marL="274320" lvl="1" indent="-274320">
              <a:buClr>
                <a:schemeClr val="accent3"/>
              </a:buClr>
              <a:buSzPct val="95000"/>
            </a:pPr>
            <a:r>
              <a:rPr lang="en-US" dirty="0" smtClean="0">
                <a:latin typeface="Times New Roman" pitchFamily="18" charset="0"/>
                <a:cs typeface="Times New Roman" pitchFamily="18" charset="0"/>
              </a:rPr>
              <a:t>Popular Media Reports etc.</a:t>
            </a:r>
          </a:p>
          <a:p>
            <a:endParaRPr lang="en-US" dirty="0" smtClean="0"/>
          </a:p>
          <a:p>
            <a:endParaRPr lang="en-US" dirty="0"/>
          </a:p>
        </p:txBody>
      </p:sp>
    </p:spTree>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US" sz="4000" b="1" dirty="0" smtClean="0">
                <a:latin typeface="Times New Roman" pitchFamily="18" charset="0"/>
                <a:cs typeface="Times New Roman" pitchFamily="18" charset="0"/>
              </a:rPr>
              <a:t>Incorporating Sources in Research</a:t>
            </a:r>
            <a:endParaRPr lang="en-US" sz="4000" b="1" dirty="0">
              <a:latin typeface="Times New Roman" pitchFamily="18" charset="0"/>
              <a:cs typeface="Times New Roman" pitchFamily="18" charset="0"/>
            </a:endParaRPr>
          </a:p>
        </p:txBody>
      </p:sp>
    </p:spTree>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smtClean="0">
                <a:latin typeface="Times New Roman" pitchFamily="18" charset="0"/>
                <a:ea typeface="ＭＳ Ｐゴシック" pitchFamily="34" charset="-128"/>
                <a:cs typeface="Times New Roman" pitchFamily="18" charset="0"/>
              </a:rPr>
              <a:t>Is This Plagiarism?</a:t>
            </a: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2362200"/>
            <a:ext cx="8229600" cy="3962400"/>
          </a:xfrm>
        </p:spPr>
        <p:txBody>
          <a:bodyPr>
            <a:normAutofit/>
          </a:bodyPr>
          <a:lstStyle/>
          <a:p>
            <a:pPr algn="ctr">
              <a:buFontTx/>
              <a:buNone/>
            </a:pPr>
            <a:r>
              <a:rPr lang="en-US" sz="3200" dirty="0" smtClean="0">
                <a:latin typeface="Times New Roman" pitchFamily="18" charset="0"/>
                <a:ea typeface="ＭＳ Ｐゴシック" pitchFamily="34" charset="-128"/>
                <a:cs typeface="Times New Roman" pitchFamily="18" charset="0"/>
              </a:rPr>
              <a:t>Copying a direct quotation into your paper, </a:t>
            </a:r>
          </a:p>
          <a:p>
            <a:pPr algn="ctr">
              <a:buFontTx/>
              <a:buNone/>
            </a:pPr>
            <a:r>
              <a:rPr lang="en-US" sz="3200" dirty="0" smtClean="0">
                <a:latin typeface="Times New Roman" pitchFamily="18" charset="0"/>
                <a:ea typeface="ＭＳ Ｐゴシック" pitchFamily="34" charset="-128"/>
                <a:cs typeface="Times New Roman" pitchFamily="18" charset="0"/>
              </a:rPr>
              <a:t>placing quotation marks around it, and crediting </a:t>
            </a:r>
          </a:p>
          <a:p>
            <a:pPr algn="ctr">
              <a:buFontTx/>
              <a:buNone/>
            </a:pPr>
            <a:r>
              <a:rPr lang="en-US" sz="3200" dirty="0" smtClean="0">
                <a:latin typeface="Times New Roman" pitchFamily="18" charset="0"/>
                <a:ea typeface="ＭＳ Ｐゴシック" pitchFamily="34" charset="-128"/>
                <a:cs typeface="Times New Roman" pitchFamily="18" charset="0"/>
              </a:rPr>
              <a:t>the source.</a:t>
            </a:r>
            <a:endParaRPr lang="en-US" sz="3200" dirty="0">
              <a:latin typeface="Times New Roman" pitchFamily="18" charset="0"/>
              <a:cs typeface="Times New Roman" pitchFamily="18" charset="0"/>
            </a:endParaRPr>
          </a:p>
        </p:txBody>
      </p:sp>
    </p:spTree>
  </p:cSld>
  <p:clrMapOvr>
    <a:masterClrMapping/>
  </p:clrMapOvr>
  <p:transition spd="slow">
    <p:wheel spokes="8"/>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ctr">
              <a:buFontTx/>
              <a:buNone/>
            </a:pPr>
            <a:r>
              <a:rPr lang="en-US" sz="3600" b="1" dirty="0" smtClean="0">
                <a:solidFill>
                  <a:srgbClr val="FF0000"/>
                </a:solidFill>
                <a:latin typeface="Times New Roman" pitchFamily="18" charset="0"/>
                <a:ea typeface="ＭＳ Ｐゴシック" pitchFamily="34" charset="-128"/>
                <a:cs typeface="Times New Roman" pitchFamily="18" charset="0"/>
              </a:rPr>
              <a:t>NO! </a:t>
            </a:r>
          </a:p>
          <a:p>
            <a:pPr algn="ctr">
              <a:buFontTx/>
              <a:buNone/>
            </a:pPr>
            <a:r>
              <a:rPr lang="en-US" sz="3600" b="1" dirty="0" smtClean="0">
                <a:solidFill>
                  <a:srgbClr val="FF0000"/>
                </a:solidFill>
                <a:latin typeface="Times New Roman" pitchFamily="18" charset="0"/>
                <a:ea typeface="ＭＳ Ｐゴシック" pitchFamily="34" charset="-128"/>
                <a:cs typeface="Times New Roman" pitchFamily="18" charset="0"/>
              </a:rPr>
              <a:t>This is not plagiarism.</a:t>
            </a:r>
          </a:p>
          <a:p>
            <a:pPr algn="ctr">
              <a:buFontTx/>
              <a:buNone/>
            </a:pPr>
            <a:endParaRPr lang="en-US" sz="3600" b="1" dirty="0" smtClean="0">
              <a:solidFill>
                <a:srgbClr val="FF0000"/>
              </a:solidFill>
              <a:latin typeface="Times New Roman" pitchFamily="18" charset="0"/>
              <a:ea typeface="ＭＳ Ｐゴシック" pitchFamily="34" charset="-128"/>
              <a:cs typeface="Times New Roman" pitchFamily="18" charset="0"/>
            </a:endParaRPr>
          </a:p>
          <a:p>
            <a:pPr algn="ctr">
              <a:buFontTx/>
              <a:buNone/>
            </a:pPr>
            <a:r>
              <a:rPr lang="en-US" sz="3600" b="1" dirty="0" smtClean="0">
                <a:latin typeface="Times New Roman" pitchFamily="18" charset="0"/>
                <a:ea typeface="ＭＳ Ｐゴシック" pitchFamily="34" charset="-128"/>
                <a:cs typeface="Times New Roman" pitchFamily="18" charset="0"/>
              </a:rPr>
              <a:t>This is Quotation</a:t>
            </a:r>
            <a:endParaRPr lang="en-US" sz="3600" dirty="0"/>
          </a:p>
        </p:txBody>
      </p:sp>
    </p:spTree>
  </p:cSld>
  <p:clrMapOvr>
    <a:masterClrMapping/>
  </p:clrMapOvr>
  <p:transition spd="slow">
    <p:plus/>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smtClean="0">
                <a:latin typeface="Times New Roman" pitchFamily="18" charset="0"/>
                <a:ea typeface="ＭＳ Ｐゴシック" pitchFamily="34" charset="-128"/>
                <a:cs typeface="Times New Roman" pitchFamily="18" charset="0"/>
              </a:rPr>
              <a:t>How about this?</a:t>
            </a: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2438400"/>
            <a:ext cx="8229600" cy="3886200"/>
          </a:xfrm>
        </p:spPr>
        <p:txBody>
          <a:bodyPr>
            <a:normAutofit/>
          </a:bodyPr>
          <a:lstStyle/>
          <a:p>
            <a:pPr algn="ctr">
              <a:buFontTx/>
              <a:buNone/>
            </a:pPr>
            <a:r>
              <a:rPr lang="en-US" sz="3200" dirty="0" smtClean="0">
                <a:latin typeface="Times New Roman" pitchFamily="18" charset="0"/>
                <a:ea typeface="ＭＳ Ｐゴシック" pitchFamily="34" charset="-128"/>
                <a:cs typeface="Times New Roman" pitchFamily="18" charset="0"/>
              </a:rPr>
              <a:t>Taking someone’s ideas or words, putting them </a:t>
            </a:r>
          </a:p>
          <a:p>
            <a:pPr algn="ctr">
              <a:buFontTx/>
              <a:buNone/>
            </a:pPr>
            <a:r>
              <a:rPr lang="en-US" sz="3200" dirty="0" smtClean="0">
                <a:latin typeface="Times New Roman" pitchFamily="18" charset="0"/>
                <a:ea typeface="ＭＳ Ｐゴシック" pitchFamily="34" charset="-128"/>
                <a:cs typeface="Times New Roman" pitchFamily="18" charset="0"/>
              </a:rPr>
              <a:t>into your own words, and crediting the source. </a:t>
            </a:r>
          </a:p>
          <a:p>
            <a:pPr algn="ctr">
              <a:buFontTx/>
              <a:buNone/>
            </a:pPr>
            <a:endParaRPr lang="en-US" sz="3200" dirty="0" smtClean="0">
              <a:latin typeface="Times New Roman" pitchFamily="18" charset="0"/>
              <a:ea typeface="ＭＳ Ｐゴシック" pitchFamily="34" charset="-128"/>
              <a:cs typeface="Times New Roman" pitchFamily="18" charset="0"/>
            </a:endParaRPr>
          </a:p>
          <a:p>
            <a:pPr>
              <a:buFontTx/>
              <a:buNone/>
            </a:pPr>
            <a:endParaRPr lang="en-US" sz="3200" dirty="0" smtClean="0">
              <a:latin typeface="Times New Roman" pitchFamily="18" charset="0"/>
              <a:ea typeface="ＭＳ Ｐゴシック" pitchFamily="34" charset="-128"/>
              <a:cs typeface="Times New Roman" pitchFamily="18" charset="0"/>
            </a:endParaRPr>
          </a:p>
          <a:p>
            <a:endParaRPr lang="en-US" sz="3200" dirty="0">
              <a:latin typeface="Times New Roman" pitchFamily="18" charset="0"/>
              <a:cs typeface="Times New Roman" pitchFamily="18" charset="0"/>
            </a:endParaRPr>
          </a:p>
        </p:txBody>
      </p:sp>
    </p:spTree>
  </p:cSld>
  <p:clrMapOvr>
    <a:masterClrMapping/>
  </p:clrMapOvr>
  <p:transition spd="slow">
    <p:checker dir="ver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681</TotalTime>
  <Words>1715</Words>
  <Application>Microsoft Office PowerPoint</Application>
  <PresentationFormat>On-screen Show (4:3)</PresentationFormat>
  <Paragraphs>171</Paragraphs>
  <Slides>35</Slides>
  <Notes>0</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Flow</vt:lpstr>
      <vt:lpstr>The Review of Literature </vt:lpstr>
      <vt:lpstr>PowerPoint Presentation</vt:lpstr>
      <vt:lpstr>Need and Importance</vt:lpstr>
      <vt:lpstr>Purpose of Literature Review</vt:lpstr>
      <vt:lpstr>Sources of Information</vt:lpstr>
      <vt:lpstr>PowerPoint Presentation</vt:lpstr>
      <vt:lpstr>Is This Plagiarism?</vt:lpstr>
      <vt:lpstr>PowerPoint Presentation</vt:lpstr>
      <vt:lpstr>How about this?</vt:lpstr>
      <vt:lpstr>PowerPoint Presentation</vt:lpstr>
      <vt:lpstr>Why References?  </vt:lpstr>
      <vt:lpstr>What is Plagiarism? </vt:lpstr>
      <vt:lpstr>Does that mean EVERYTHING in my paper needs to be documented?</vt:lpstr>
      <vt:lpstr>Common Knowledge</vt:lpstr>
      <vt:lpstr>What must be documented?</vt:lpstr>
      <vt:lpstr>PowerPoint Presentation</vt:lpstr>
      <vt:lpstr>Quotation </vt:lpstr>
      <vt:lpstr>Quotation  (continued …)</vt:lpstr>
      <vt:lpstr>Formatting longer quotation</vt:lpstr>
      <vt:lpstr>Shortening longer quotations</vt:lpstr>
      <vt:lpstr>Don’t just Drop, Integrate the quote</vt:lpstr>
      <vt:lpstr>PowerPoint Presentation</vt:lpstr>
      <vt:lpstr>Paraphrasing </vt:lpstr>
      <vt:lpstr>Paraphrasing Step By Step</vt:lpstr>
      <vt:lpstr>Paraphrasing Do’s and Don’ts</vt:lpstr>
      <vt:lpstr>Paraphrasing Do’s and Don’ts  (continued …)</vt:lpstr>
      <vt:lpstr>Examples of Paraphrasing</vt:lpstr>
      <vt:lpstr>Paraphrasing Exercise</vt:lpstr>
      <vt:lpstr>Paraphrase</vt:lpstr>
      <vt:lpstr>PowerPoint Presentation</vt:lpstr>
      <vt:lpstr>PowerPoint Presentation</vt:lpstr>
      <vt:lpstr>What is a Summary? </vt:lpstr>
      <vt:lpstr>When should I …</vt:lpstr>
      <vt:lpstr>When Should I…</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Incorporating Soruces in Research</dc:title>
  <dc:creator>kafi</dc:creator>
  <cp:lastModifiedBy>Hp</cp:lastModifiedBy>
  <cp:revision>47</cp:revision>
  <dcterms:created xsi:type="dcterms:W3CDTF">2013-11-20T13:06:03Z</dcterms:created>
  <dcterms:modified xsi:type="dcterms:W3CDTF">2020-11-18T04:38:53Z</dcterms:modified>
</cp:coreProperties>
</file>